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handoutMasterIdLst>
    <p:handoutMasterId r:id="rId15"/>
  </p:handoutMasterIdLst>
  <p:sldIdLst>
    <p:sldId id="261" r:id="rId2"/>
    <p:sldId id="257" r:id="rId3"/>
    <p:sldId id="258" r:id="rId4"/>
    <p:sldId id="259" r:id="rId5"/>
    <p:sldId id="262" r:id="rId6"/>
    <p:sldId id="265" r:id="rId7"/>
    <p:sldId id="260" r:id="rId8"/>
    <p:sldId id="263" r:id="rId9"/>
    <p:sldId id="264" r:id="rId10"/>
    <p:sldId id="266" r:id="rId11"/>
    <p:sldId id="267" r:id="rId12"/>
    <p:sldId id="268" r:id="rId13"/>
  </p:sldIdLst>
  <p:sldSz cx="6858000" cy="9144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9" autoAdjust="0"/>
    <p:restoredTop sz="94660"/>
  </p:normalViewPr>
  <p:slideViewPr>
    <p:cSldViewPr>
      <p:cViewPr varScale="1">
        <p:scale>
          <a:sx n="78" d="100"/>
          <a:sy n="78" d="100"/>
        </p:scale>
        <p:origin x="142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41" y="0"/>
            <a:ext cx="2949575" cy="496888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r">
              <a:defRPr sz="1200"/>
            </a:lvl1pPr>
          </a:lstStyle>
          <a:p>
            <a:fld id="{3DE2B0EE-E977-4C62-B22B-62A9C0FF8527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13" tIns="45705" rIns="91413" bIns="4570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41" y="9440863"/>
            <a:ext cx="2949575" cy="496887"/>
          </a:xfrm>
          <a:prstGeom prst="rect">
            <a:avLst/>
          </a:prstGeom>
        </p:spPr>
        <p:txBody>
          <a:bodyPr vert="horz" lIns="91413" tIns="45705" rIns="91413" bIns="45705" rtlCol="0" anchor="b"/>
          <a:lstStyle>
            <a:lvl1pPr algn="r">
              <a:defRPr sz="1200"/>
            </a:lvl1pPr>
          </a:lstStyle>
          <a:p>
            <a:fld id="{EEFCC548-5F16-4188-9755-5D5C4CFC96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6378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1" y="0"/>
            <a:ext cx="2949575" cy="496888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r">
              <a:defRPr sz="1200"/>
            </a:lvl1pPr>
          </a:lstStyle>
          <a:p>
            <a:fld id="{4E2ACC17-358C-483A-9978-60082E9E3542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06600" y="746125"/>
            <a:ext cx="27940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5" rIns="91413" bIns="4570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13" tIns="45705" rIns="91413" bIns="4570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13" tIns="45705" rIns="91413" bIns="4570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1" y="9440863"/>
            <a:ext cx="2949575" cy="496887"/>
          </a:xfrm>
          <a:prstGeom prst="rect">
            <a:avLst/>
          </a:prstGeom>
        </p:spPr>
        <p:txBody>
          <a:bodyPr vert="horz" lIns="91413" tIns="45705" rIns="91413" bIns="45705" rtlCol="0" anchor="b"/>
          <a:lstStyle>
            <a:lvl1pPr algn="r">
              <a:defRPr sz="1200"/>
            </a:lvl1pPr>
          </a:lstStyle>
          <a:p>
            <a:fld id="{BAD74E61-100C-43BA-B6E2-1D46A3A198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83039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74E61-100C-43BA-B6E2-1D46A3A198E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683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F497-369E-4F94-978B-AC6AD06AD639}" type="datetime1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707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0F04-48E2-408F-86E6-0CAD328D2A61}" type="datetime1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32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C107-406D-48DE-B94E-BF3B7D5FE447}" type="datetime1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553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D6424-7FFC-4590-9A79-2AD8B2FE370A}" type="datetime1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38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22AC-AB1C-48EB-81D1-64D5DBDDC6E9}" type="datetime1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39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1D83-5D14-40E6-896A-099705C98DA1}" type="datetime1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13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BF8D-9334-4361-A7CF-575E183A0AD9}" type="datetime1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02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0EC2-E2AB-4A00-AF94-B37139968221}" type="datetime1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054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B33E-B8BF-4BCA-A3A3-251ABB839EBD}" type="datetime1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85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1C64-4858-4EEE-85E3-1DB1DE3EAB44}" type="datetime1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94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A5F8-C04C-4D7A-9041-522DDC71E2ED}" type="datetime1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11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C47C3-0329-4FA9-9C20-64AC219F12BF}" type="datetime1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66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/>
              <a:t>避難確保計画</a:t>
            </a:r>
            <a:r>
              <a:rPr lang="ja-JP" altLang="en-US" sz="3600" dirty="0" smtClean="0"/>
              <a:t>における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kumimoji="1" lang="ja-JP" altLang="en-US" sz="3600" dirty="0" smtClean="0"/>
              <a:t>防災情報</a:t>
            </a:r>
            <a:r>
              <a:rPr lang="ja-JP" altLang="en-US" sz="3600" dirty="0" smtClean="0"/>
              <a:t>収集マニュアル</a:t>
            </a:r>
            <a:endParaRPr kumimoji="1" lang="ja-JP" altLang="en-US" sz="3600" dirty="0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325288" y="1907704"/>
            <a:ext cx="6172200" cy="5832648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ja-JP" sz="17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[</a:t>
            </a:r>
            <a:r>
              <a:rPr lang="ja-JP" altLang="en-US" sz="17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気象庁 気象防災情報</a:t>
            </a:r>
            <a:r>
              <a:rPr lang="en-US" altLang="ja-JP" sz="17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]      </a:t>
            </a:r>
            <a:r>
              <a:rPr lang="ja-JP" altLang="en-US" sz="17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          </a:t>
            </a:r>
            <a:r>
              <a:rPr lang="en-US" altLang="ja-JP" sz="17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1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ページ</a:t>
            </a:r>
            <a:endParaRPr lang="en-US" altLang="ja-JP" sz="11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kumimoji="1" lang="ja-JP" altLang="en-US" sz="1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・大牟田市のページ</a:t>
            </a:r>
            <a:r>
              <a:rPr lang="ja-JP" altLang="en-US" sz="1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（あなたの街の防災情報）</a:t>
            </a:r>
            <a:r>
              <a:rPr lang="en-US" altLang="ja-JP" sz="1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……</a:t>
            </a:r>
            <a:r>
              <a:rPr kumimoji="1" lang="en-US" altLang="ja-JP" sz="1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  <a:r>
              <a:rPr lang="en-US" altLang="ja-JP" sz="1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……</a:t>
            </a:r>
            <a:r>
              <a:rPr lang="ja-JP" altLang="en-US" sz="1700" dirty="0" smtClean="0">
                <a:latin typeface="+mj-lt"/>
                <a:ea typeface="ＭＳ ゴシック" panose="020B0609070205080204" pitchFamily="49" charset="-128"/>
              </a:rPr>
              <a:t> </a:t>
            </a:r>
            <a:r>
              <a:rPr kumimoji="1" lang="en-US" altLang="ja-JP" sz="1700" dirty="0" smtClean="0">
                <a:latin typeface="+mj-lt"/>
                <a:ea typeface="ＭＳ ゴシック" panose="020B0609070205080204" pitchFamily="49" charset="-128"/>
              </a:rPr>
              <a:t>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ja-JP" altLang="en-US" sz="1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・台風情報　</a:t>
            </a:r>
            <a:r>
              <a:rPr lang="en-US" altLang="ja-JP" sz="1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……………………………………………………</a:t>
            </a:r>
            <a:r>
              <a:rPr lang="ja-JP" altLang="en-US" sz="1700" dirty="0" smtClean="0">
                <a:latin typeface="+mj-lt"/>
                <a:ea typeface="ＭＳ ゴシック" panose="020B0609070205080204" pitchFamily="49" charset="-128"/>
              </a:rPr>
              <a:t> </a:t>
            </a:r>
            <a:r>
              <a:rPr lang="en-US" altLang="ja-JP" sz="1700" dirty="0" smtClean="0">
                <a:latin typeface="+mj-lt"/>
                <a:ea typeface="ＭＳ ゴシック" panose="020B0609070205080204" pitchFamily="49" charset="-128"/>
              </a:rPr>
              <a:t>2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ja-JP" altLang="en-US" sz="1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・気象レーダー１時間</a:t>
            </a:r>
            <a:r>
              <a:rPr lang="en-US" altLang="ja-JP" sz="1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/</a:t>
            </a:r>
            <a:r>
              <a:rPr kumimoji="1" lang="en-US" altLang="ja-JP" sz="1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</a:t>
            </a:r>
            <a:r>
              <a:rPr kumimoji="1" lang="ja-JP" altLang="en-US" sz="1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時間先 </a:t>
            </a:r>
            <a:r>
              <a:rPr kumimoji="1" lang="en-US" altLang="ja-JP" sz="1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……………………</a:t>
            </a:r>
            <a:r>
              <a:rPr lang="en-US" altLang="ja-JP" sz="1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  <a:r>
              <a:rPr kumimoji="1" lang="en-US" altLang="ja-JP" sz="1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……</a:t>
            </a:r>
            <a:r>
              <a:rPr kumimoji="1" lang="ja-JP" altLang="en-US" sz="1700" dirty="0" smtClean="0">
                <a:latin typeface="+mj-lt"/>
                <a:ea typeface="ＭＳ ゴシック" panose="020B0609070205080204" pitchFamily="49" charset="-128"/>
              </a:rPr>
              <a:t> </a:t>
            </a:r>
            <a:r>
              <a:rPr kumimoji="1" lang="en-US" altLang="ja-JP" sz="1700" dirty="0" smtClean="0">
                <a:latin typeface="+mj-lt"/>
                <a:ea typeface="ＭＳ ゴシック" panose="020B0609070205080204" pitchFamily="49" charset="-128"/>
              </a:rPr>
              <a:t>3</a:t>
            </a:r>
            <a:endParaRPr lang="en-US" altLang="ja-JP" sz="1700" dirty="0" smtClean="0">
              <a:latin typeface="+mj-lt"/>
              <a:ea typeface="ＭＳ ゴシック" panose="020B0609070205080204" pitchFamily="49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kumimoji="1" lang="ja-JP" altLang="en-US" sz="1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・土砂災害</a:t>
            </a:r>
            <a:r>
              <a:rPr lang="ja-JP" altLang="en-US" sz="1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の危険度分布</a:t>
            </a:r>
            <a:endParaRPr lang="en-US" altLang="ja-JP" sz="17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kumimoji="1" lang="ja-JP" altLang="en-US" sz="1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大雨警報（浸水害）の危険度分布</a:t>
            </a:r>
            <a:endParaRPr lang="en-US" altLang="ja-JP" sz="1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kumimoji="1" lang="en-US" altLang="ja-JP" sz="1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kumimoji="1" lang="ja-JP" altLang="en-US" sz="1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洪水情報の危険度分布　</a:t>
            </a:r>
            <a:r>
              <a:rPr kumimoji="1" lang="en-US" altLang="ja-JP" sz="1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………………………………</a:t>
            </a:r>
            <a:r>
              <a:rPr lang="en-US" altLang="ja-JP" sz="1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  <a:r>
              <a:rPr kumimoji="1" lang="en-US" altLang="ja-JP" sz="1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  <a:r>
              <a:rPr kumimoji="1" lang="ja-JP" altLang="en-US" sz="1700" dirty="0" smtClean="0">
                <a:latin typeface="+mj-lt"/>
                <a:ea typeface="ＭＳ ゴシック" panose="020B0609070205080204" pitchFamily="49" charset="-128"/>
              </a:rPr>
              <a:t> </a:t>
            </a:r>
            <a:r>
              <a:rPr kumimoji="1" lang="en-US" altLang="ja-JP" sz="1700" dirty="0" smtClean="0">
                <a:latin typeface="+mj-lt"/>
                <a:ea typeface="ＭＳ ゴシック" panose="020B0609070205080204" pitchFamily="49" charset="-128"/>
              </a:rPr>
              <a:t>4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ja-JP" altLang="en-US" sz="1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・注意報、警報の確認　</a:t>
            </a:r>
            <a:r>
              <a:rPr lang="en-US" altLang="ja-JP" sz="1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………………………………………</a:t>
            </a:r>
            <a:r>
              <a:rPr lang="ja-JP" altLang="en-US" sz="1700" dirty="0" smtClean="0">
                <a:latin typeface="+mj-lt"/>
                <a:ea typeface="ＭＳ ゴシック" panose="020B0609070205080204" pitchFamily="49" charset="-128"/>
              </a:rPr>
              <a:t> </a:t>
            </a:r>
            <a:r>
              <a:rPr lang="en-US" altLang="ja-JP" sz="1700" dirty="0" smtClean="0">
                <a:latin typeface="+mj-lt"/>
                <a:ea typeface="ＭＳ ゴシック" panose="020B0609070205080204" pitchFamily="49" charset="-128"/>
              </a:rPr>
              <a:t>5</a:t>
            </a:r>
          </a:p>
          <a:p>
            <a:pPr marL="0" indent="0">
              <a:lnSpc>
                <a:spcPct val="90000"/>
              </a:lnSpc>
              <a:buNone/>
            </a:pPr>
            <a:endParaRPr kumimoji="1" lang="en-US" altLang="ja-JP" sz="17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ja-JP" sz="17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[</a:t>
            </a:r>
            <a:r>
              <a:rPr lang="ja-JP" altLang="en-US" sz="17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国土交通省　川の防災情報</a:t>
            </a:r>
            <a:r>
              <a:rPr lang="en-US" altLang="ja-JP" sz="17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]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ja-JP" altLang="en-US" sz="1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en-US" altLang="ja-JP" sz="1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1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分雨量</a:t>
            </a:r>
            <a:r>
              <a:rPr lang="en-US" altLang="ja-JP" sz="1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/</a:t>
            </a:r>
            <a:r>
              <a:rPr lang="ja-JP" altLang="en-US" sz="1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水位情報 </a:t>
            </a:r>
            <a:r>
              <a:rPr lang="en-US" altLang="ja-JP" sz="1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………………………………………</a:t>
            </a:r>
            <a:r>
              <a:rPr lang="ja-JP" altLang="en-US" sz="1700" dirty="0" smtClean="0">
                <a:latin typeface="+mj-lt"/>
                <a:ea typeface="ＭＳ ゴシック" panose="020B0609070205080204" pitchFamily="49" charset="-128"/>
              </a:rPr>
              <a:t> </a:t>
            </a:r>
            <a:r>
              <a:rPr lang="en-US" altLang="ja-JP" sz="1700" dirty="0" smtClean="0">
                <a:latin typeface="+mj-lt"/>
                <a:ea typeface="ＭＳ ゴシック" panose="020B0609070205080204" pitchFamily="49" charset="-128"/>
              </a:rPr>
              <a:t>6,7</a:t>
            </a:r>
          </a:p>
          <a:p>
            <a:pPr marL="0" indent="0">
              <a:lnSpc>
                <a:spcPct val="90000"/>
              </a:lnSpc>
              <a:buNone/>
            </a:pPr>
            <a:endParaRPr kumimoji="1" lang="en-US" altLang="ja-JP" sz="1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ja-JP" sz="17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[</a:t>
            </a:r>
            <a:r>
              <a:rPr lang="ja-JP" altLang="en-US" sz="17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福岡県　河川防災情報</a:t>
            </a:r>
            <a:r>
              <a:rPr lang="en-US" altLang="ja-JP" sz="17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]</a:t>
            </a:r>
          </a:p>
          <a:p>
            <a:pPr marL="0" indent="0">
              <a:lnSpc>
                <a:spcPct val="90000"/>
              </a:lnSpc>
              <a:buNone/>
            </a:pPr>
            <a:r>
              <a:rPr kumimoji="1" lang="ja-JP" altLang="en-US" sz="1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・水位情報　</a:t>
            </a:r>
            <a:r>
              <a:rPr lang="en-US" altLang="ja-JP" sz="1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……………………………………………………</a:t>
            </a:r>
            <a:r>
              <a:rPr lang="ja-JP" altLang="en-US" sz="1700" dirty="0" smtClean="0">
                <a:latin typeface="+mj-lt"/>
                <a:ea typeface="ＭＳ ゴシック" panose="020B0609070205080204" pitchFamily="49" charset="-128"/>
              </a:rPr>
              <a:t> </a:t>
            </a:r>
            <a:r>
              <a:rPr lang="en-US" altLang="ja-JP" sz="1700" dirty="0" smtClean="0">
                <a:latin typeface="+mj-lt"/>
                <a:ea typeface="ＭＳ ゴシック" panose="020B0609070205080204" pitchFamily="49" charset="-128"/>
              </a:rPr>
              <a:t>8</a:t>
            </a:r>
          </a:p>
          <a:p>
            <a:pPr marL="0" indent="0">
              <a:lnSpc>
                <a:spcPct val="90000"/>
              </a:lnSpc>
              <a:buNone/>
            </a:pPr>
            <a:endParaRPr kumimoji="1" lang="en-US" altLang="ja-JP" sz="1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kumimoji="1" lang="en-US" altLang="ja-JP" sz="17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[</a:t>
            </a:r>
            <a:r>
              <a:rPr kumimoji="1" lang="ja-JP" altLang="en-US" sz="17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福岡県　土砂災害危険度情報</a:t>
            </a:r>
            <a:r>
              <a:rPr kumimoji="1" lang="en-US" altLang="ja-JP" sz="17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]</a:t>
            </a:r>
          </a:p>
          <a:p>
            <a:pPr marL="0" indent="0">
              <a:lnSpc>
                <a:spcPct val="90000"/>
              </a:lnSpc>
              <a:buNone/>
            </a:pPr>
            <a:r>
              <a:rPr kumimoji="1" lang="ja-JP" altLang="en-US" sz="1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・土砂災害危険度情報　</a:t>
            </a:r>
            <a:r>
              <a:rPr lang="en-US" altLang="ja-JP" sz="1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………………………………………</a:t>
            </a:r>
            <a:r>
              <a:rPr lang="ja-JP" altLang="en-US" sz="1700" dirty="0" smtClean="0">
                <a:latin typeface="+mj-lt"/>
                <a:ea typeface="ＭＳ ゴシック" panose="020B0609070205080204" pitchFamily="49" charset="-128"/>
              </a:rPr>
              <a:t> </a:t>
            </a:r>
            <a:r>
              <a:rPr lang="en-US" altLang="ja-JP" sz="1700" dirty="0" smtClean="0">
                <a:latin typeface="+mj-lt"/>
                <a:ea typeface="ＭＳ ゴシック" panose="020B0609070205080204" pitchFamily="49" charset="-128"/>
              </a:rPr>
              <a:t>9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ja-JP" sz="1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ja-JP" sz="17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[</a:t>
            </a:r>
            <a:r>
              <a:rPr lang="ja-JP" altLang="en-US" sz="17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大牟田市</a:t>
            </a:r>
            <a:r>
              <a:rPr lang="ja-JP" altLang="en-US" sz="17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7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防災専用ホームページ</a:t>
            </a:r>
            <a:r>
              <a:rPr lang="en-US" altLang="ja-JP" sz="17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]</a:t>
            </a:r>
            <a:endParaRPr lang="en-US" altLang="ja-JP" sz="17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ja-JP" altLang="en-US" sz="1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・防災リアルタイム</a:t>
            </a:r>
            <a:r>
              <a:rPr lang="ja-JP" altLang="en-US" sz="1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情報</a:t>
            </a:r>
            <a:r>
              <a:rPr lang="ja-JP" altLang="en-US" sz="1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1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……………………………………</a:t>
            </a:r>
            <a:r>
              <a:rPr lang="en-US" altLang="ja-JP" sz="1700" dirty="0" smtClean="0">
                <a:ea typeface="ＭＳ ゴシック" panose="020B0609070205080204" pitchFamily="49" charset="-128"/>
              </a:rPr>
              <a:t>11</a:t>
            </a:r>
            <a:endParaRPr lang="en-US" altLang="ja-JP" sz="1700" dirty="0">
              <a:ea typeface="ＭＳ ゴシック" panose="020B0609070205080204" pitchFamily="49" charset="-128"/>
            </a:endParaRPr>
          </a:p>
        </p:txBody>
      </p:sp>
      <p:sp>
        <p:nvSpPr>
          <p:cNvPr id="12" name="タイトル 9"/>
          <p:cNvSpPr txBox="1">
            <a:spLocks/>
          </p:cNvSpPr>
          <p:nvPr/>
        </p:nvSpPr>
        <p:spPr>
          <a:xfrm>
            <a:off x="353144" y="7956376"/>
            <a:ext cx="61722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ja-JP" altLang="en-US" sz="1400" dirty="0" smtClean="0"/>
              <a:t>大牟田市防災危機管理室</a:t>
            </a:r>
            <a:endParaRPr lang="en-US" altLang="ja-JP" sz="1100" dirty="0"/>
          </a:p>
          <a:p>
            <a:pPr algn="r"/>
            <a:r>
              <a:rPr lang="ja-JP" altLang="en-US" sz="1400" dirty="0"/>
              <a:t>令和</a:t>
            </a:r>
            <a:r>
              <a:rPr lang="en-US" altLang="ja-JP" sz="1400" dirty="0"/>
              <a:t>3</a:t>
            </a:r>
            <a:r>
              <a:rPr lang="ja-JP" altLang="en-US" sz="1400" dirty="0" smtClean="0"/>
              <a:t>年</a:t>
            </a:r>
            <a:r>
              <a:rPr lang="en-US" altLang="ja-JP" sz="1400" dirty="0" smtClean="0"/>
              <a:t>3</a:t>
            </a:r>
            <a:r>
              <a:rPr lang="ja-JP" altLang="en-US" sz="1400" dirty="0" smtClean="0"/>
              <a:t>月作成</a:t>
            </a:r>
            <a:endParaRPr lang="en-US" altLang="ja-JP" sz="1400" dirty="0" smtClean="0"/>
          </a:p>
          <a:p>
            <a:pPr algn="r"/>
            <a:r>
              <a:rPr lang="en-US" altLang="ja-JP" sz="1400" dirty="0"/>
              <a:t>6</a:t>
            </a:r>
            <a:r>
              <a:rPr lang="ja-JP" altLang="en-US" sz="1400" dirty="0" smtClean="0"/>
              <a:t>月改定</a:t>
            </a:r>
            <a:endParaRPr lang="en-US" altLang="ja-JP" sz="1400" dirty="0" smtClean="0"/>
          </a:p>
          <a:p>
            <a:pPr algn="r"/>
            <a:r>
              <a:rPr lang="ja-JP" altLang="en-US" sz="1400" dirty="0" smtClean="0"/>
              <a:t>令和</a:t>
            </a:r>
            <a:r>
              <a:rPr lang="en-US" altLang="ja-JP" sz="1400" dirty="0" smtClean="0"/>
              <a:t>5</a:t>
            </a:r>
            <a:r>
              <a:rPr lang="ja-JP" altLang="en-US" sz="1400" dirty="0" smtClean="0"/>
              <a:t>年</a:t>
            </a:r>
            <a:r>
              <a:rPr lang="en-US" altLang="ja-JP" sz="1400" dirty="0" smtClean="0"/>
              <a:t>7</a:t>
            </a:r>
            <a:r>
              <a:rPr lang="ja-JP" altLang="en-US" sz="1400" dirty="0" smtClean="0"/>
              <a:t>月改定</a:t>
            </a:r>
            <a:endParaRPr lang="en-US" altLang="ja-JP" sz="1400" dirty="0" smtClean="0"/>
          </a:p>
        </p:txBody>
      </p:sp>
    </p:spTree>
    <p:extLst>
      <p:ext uri="{BB962C8B-B14F-4D97-AF65-F5344CB8AC3E}">
        <p14:creationId xmlns:p14="http://schemas.microsoft.com/office/powerpoint/2010/main" val="36750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-36512"/>
            <a:ext cx="6182444" cy="821440"/>
          </a:xfrm>
        </p:spPr>
        <p:txBody>
          <a:bodyPr>
            <a:noAutofit/>
          </a:bodyPr>
          <a:lstStyle/>
          <a:p>
            <a:r>
              <a:rPr kumimoji="1" lang="ja-JP" altLang="en-US" sz="2000" b="1" dirty="0" smtClean="0"/>
              <a:t>福岡県　土砂災害危険度情報</a:t>
            </a:r>
            <a:endParaRPr kumimoji="1" lang="ja-JP" altLang="en-US" sz="2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755576"/>
            <a:ext cx="6858000" cy="8388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200" dirty="0" smtClean="0"/>
              <a:t>＜</a:t>
            </a:r>
            <a:r>
              <a:rPr lang="ja-JP" altLang="en-US" sz="1200" dirty="0"/>
              <a:t>手順</a:t>
            </a:r>
            <a:r>
              <a:rPr lang="en-US" altLang="ja-JP" sz="1200" dirty="0"/>
              <a:t>1</a:t>
            </a:r>
            <a:r>
              <a:rPr lang="ja-JP" altLang="en-US" sz="1200" dirty="0"/>
              <a:t>＞</a:t>
            </a: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/>
              <a:t>次の①または②のいずれかの方法で</a:t>
            </a: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/>
              <a:t>福岡県総合防災情報のページを表示します。</a:t>
            </a: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/>
              <a:t>①インターネット検索サイトで</a:t>
            </a: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/>
              <a:t>「福岡県総合防災情報」を検索します。</a:t>
            </a: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/>
              <a:t>または</a:t>
            </a: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/>
              <a:t>②インターネットブラウザの</a:t>
            </a:r>
            <a:r>
              <a:rPr lang="en-US" altLang="ja-JP" sz="1200" dirty="0"/>
              <a:t>URL</a:t>
            </a:r>
            <a:r>
              <a:rPr lang="ja-JP" altLang="en-US" sz="1200" dirty="0"/>
              <a:t>欄に、</a:t>
            </a:r>
            <a:endParaRPr lang="en-US" altLang="ja-JP" sz="1200" dirty="0"/>
          </a:p>
          <a:p>
            <a:pPr marL="0" indent="0">
              <a:buNone/>
            </a:pPr>
            <a:r>
              <a:rPr lang="en-US" altLang="ja-JP" sz="1200" dirty="0"/>
              <a:t>http://doboku-bousai.pref.fukuoka.lg.jp/gis</a:t>
            </a:r>
          </a:p>
          <a:p>
            <a:pPr marL="0" indent="0">
              <a:buNone/>
            </a:pPr>
            <a:r>
              <a:rPr lang="ja-JP" altLang="en-US" sz="1200" dirty="0"/>
              <a:t>を入力します。</a:t>
            </a: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＜手順</a:t>
            </a:r>
            <a:r>
              <a:rPr lang="en-US" altLang="ja-JP" sz="1200" dirty="0" smtClean="0"/>
              <a:t>2</a:t>
            </a:r>
            <a:r>
              <a:rPr lang="ja-JP" altLang="en-US" sz="1200" dirty="0" smtClean="0"/>
              <a:t>＞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b="1" dirty="0" smtClean="0"/>
              <a:t>「土砂災害危険度情報」のボタン</a:t>
            </a:r>
            <a:r>
              <a:rPr lang="ja-JP" altLang="en-US" sz="1200" dirty="0" smtClean="0"/>
              <a:t>をクリックします。（右図）</a:t>
            </a: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 smtClean="0"/>
              <a:t>＜手順</a:t>
            </a:r>
            <a:r>
              <a:rPr lang="en-US" altLang="ja-JP" sz="1200" dirty="0" smtClean="0"/>
              <a:t>3</a:t>
            </a:r>
            <a:r>
              <a:rPr lang="ja-JP" altLang="en-US" sz="1200" dirty="0" smtClean="0"/>
              <a:t>＞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en-US" altLang="ja-JP" sz="1200" dirty="0" smtClean="0"/>
              <a:t>5</a:t>
            </a:r>
            <a:r>
              <a:rPr lang="ja-JP" altLang="en-US" sz="1200" dirty="0" smtClean="0"/>
              <a:t>キロメッシュ（地図上の格子）表示のとき、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メッシュ番号</a:t>
            </a:r>
            <a:r>
              <a:rPr lang="en-US" altLang="ja-JP" sz="1200" dirty="0" smtClean="0"/>
              <a:t>1</a:t>
            </a:r>
            <a:r>
              <a:rPr lang="ja-JP" altLang="en-US" sz="1200" dirty="0" smtClean="0"/>
              <a:t>～</a:t>
            </a:r>
            <a:r>
              <a:rPr lang="en-US" altLang="ja-JP" sz="1200" dirty="0" smtClean="0"/>
              <a:t>6</a:t>
            </a:r>
            <a:r>
              <a:rPr lang="ja-JP" altLang="en-US" sz="1200" dirty="0" smtClean="0"/>
              <a:t>が大牟田市とその周辺です。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地図の＋－ボタンをクリックすると、拡大縮小が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/>
              <a:t>できます</a:t>
            </a:r>
            <a:r>
              <a:rPr lang="ja-JP" altLang="en-US" sz="1200" dirty="0" smtClean="0"/>
              <a:t>。（右図）</a:t>
            </a: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＜手順</a:t>
            </a:r>
            <a:r>
              <a:rPr lang="en-US" altLang="ja-JP" sz="1200" dirty="0" smtClean="0"/>
              <a:t>4</a:t>
            </a:r>
            <a:r>
              <a:rPr lang="ja-JP" altLang="en-US" sz="1200" dirty="0" smtClean="0"/>
              <a:t>＞</a:t>
            </a: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 smtClean="0"/>
              <a:t>手順</a:t>
            </a:r>
            <a:r>
              <a:rPr lang="en-US" altLang="ja-JP" sz="1200" dirty="0" smtClean="0"/>
              <a:t>3</a:t>
            </a:r>
            <a:r>
              <a:rPr lang="ja-JP" altLang="en-US" sz="1200" dirty="0" smtClean="0"/>
              <a:t>の＋ボタンを押し、</a:t>
            </a:r>
            <a:r>
              <a:rPr lang="en-US" altLang="ja-JP" sz="1200" dirty="0" smtClean="0"/>
              <a:t>1</a:t>
            </a:r>
            <a:r>
              <a:rPr lang="ja-JP" altLang="en-US" sz="1200" dirty="0" smtClean="0"/>
              <a:t>キロメッシュ表示になるまで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拡大します。（右図）</a:t>
            </a: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 smtClean="0"/>
              <a:t>土砂災害危険度を確認したい地域のメッシュを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クリックします。（</a:t>
            </a:r>
            <a:r>
              <a:rPr lang="ja-JP" altLang="en-US" sz="1200" dirty="0"/>
              <a:t>次</a:t>
            </a:r>
            <a:r>
              <a:rPr lang="ja-JP" altLang="en-US" sz="1200" dirty="0" smtClean="0"/>
              <a:t>ページに続く</a:t>
            </a:r>
            <a:r>
              <a:rPr lang="ja-JP" altLang="en-US" sz="1200" dirty="0"/>
              <a:t>）</a:t>
            </a: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b="1" dirty="0" smtClean="0"/>
          </a:p>
          <a:p>
            <a:pPr marL="0" indent="0">
              <a:buNone/>
            </a:pPr>
            <a:endParaRPr lang="en-US" altLang="ja-JP" sz="1200" b="1" dirty="0"/>
          </a:p>
          <a:p>
            <a:pPr marL="0" indent="0">
              <a:buNone/>
            </a:pPr>
            <a:endParaRPr lang="en-US" altLang="ja-JP" sz="1200" b="1" dirty="0" smtClean="0"/>
          </a:p>
          <a:p>
            <a:pPr marL="0" indent="0">
              <a:buNone/>
            </a:pPr>
            <a:endParaRPr lang="en-US" altLang="ja-JP" sz="1200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188640" y="2843808"/>
            <a:ext cx="64087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88640" y="4211960"/>
            <a:ext cx="64087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260648" y="5973125"/>
            <a:ext cx="64087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>
          <a:xfrm>
            <a:off x="5157192" y="8671206"/>
            <a:ext cx="1600200" cy="486833"/>
          </a:xfrm>
        </p:spPr>
        <p:txBody>
          <a:bodyPr/>
          <a:lstStyle/>
          <a:p>
            <a:r>
              <a:rPr lang="en-US" altLang="ja-JP" b="1" dirty="0">
                <a:solidFill>
                  <a:schemeClr val="tx1"/>
                </a:solidFill>
              </a:rPr>
              <a:t>9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57775" y="7884368"/>
            <a:ext cx="288032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5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7249" y="4248413"/>
            <a:ext cx="1840103" cy="122431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3221" y="6005867"/>
            <a:ext cx="2844317" cy="221399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24" y="827583"/>
            <a:ext cx="2973515" cy="197529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227" y="2888228"/>
            <a:ext cx="1982852" cy="122413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6" name="円/楕円 25"/>
          <p:cNvSpPr/>
          <p:nvPr/>
        </p:nvSpPr>
        <p:spPr>
          <a:xfrm>
            <a:off x="5771359" y="2888228"/>
            <a:ext cx="964679" cy="2209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620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-36512"/>
            <a:ext cx="6182444" cy="821440"/>
          </a:xfrm>
        </p:spPr>
        <p:txBody>
          <a:bodyPr>
            <a:noAutofit/>
          </a:bodyPr>
          <a:lstStyle/>
          <a:p>
            <a:r>
              <a:rPr kumimoji="1" lang="ja-JP" altLang="en-US" sz="2000" b="1" dirty="0" smtClean="0"/>
              <a:t>福岡県　土砂災害</a:t>
            </a:r>
            <a:r>
              <a:rPr kumimoji="1" lang="ja-JP" altLang="en-US" sz="2000" b="1" smtClean="0"/>
              <a:t>危険度情報（つづき）</a:t>
            </a:r>
            <a:endParaRPr kumimoji="1" lang="ja-JP" altLang="en-US" sz="2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755576"/>
            <a:ext cx="6858000" cy="8388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200" dirty="0" smtClean="0"/>
              <a:t>（</a:t>
            </a:r>
            <a:r>
              <a:rPr lang="en-US" altLang="ja-JP" sz="1200" dirty="0" smtClean="0"/>
              <a:t>9</a:t>
            </a:r>
            <a:r>
              <a:rPr lang="ja-JP" altLang="en-US" sz="1200" dirty="0" smtClean="0"/>
              <a:t>ページより続く）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＜手順</a:t>
            </a:r>
            <a:r>
              <a:rPr lang="en-US" altLang="ja-JP" sz="1200" dirty="0" smtClean="0"/>
              <a:t>5</a:t>
            </a:r>
            <a:r>
              <a:rPr lang="ja-JP" altLang="en-US" sz="1200" dirty="0" smtClean="0"/>
              <a:t>＞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スネーク判定図、危険度変化図が表示されます。（右図）</a:t>
            </a: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・スネーク判定図</a:t>
            </a: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/>
              <a:t>→</a:t>
            </a:r>
            <a:r>
              <a:rPr lang="en-US" altLang="ja-JP" sz="1200" dirty="0" smtClean="0"/>
              <a:t>60</a:t>
            </a:r>
            <a:r>
              <a:rPr lang="ja-JP" altLang="en-US" sz="1200" dirty="0" smtClean="0"/>
              <a:t>分雨量と土壌雨量指数から、土砂災害の危険性を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/>
              <a:t>　</a:t>
            </a:r>
            <a:r>
              <a:rPr lang="ja-JP" altLang="en-US" sz="1200" dirty="0" smtClean="0"/>
              <a:t>判定する図です。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/>
              <a:t>　</a:t>
            </a:r>
            <a:r>
              <a:rPr lang="en-US" altLang="ja-JP" sz="1200" dirty="0" smtClean="0"/>
              <a:t>(</a:t>
            </a:r>
            <a:r>
              <a:rPr lang="ja-JP" altLang="en-US" sz="1200" dirty="0" smtClean="0"/>
              <a:t>図の判読には専門的な知識が必要なため、参考までに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/>
              <a:t>　</a:t>
            </a:r>
            <a:r>
              <a:rPr lang="ja-JP" altLang="en-US" sz="1200" dirty="0" smtClean="0"/>
              <a:t>記載しています。）</a:t>
            </a: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/>
              <a:t>・</a:t>
            </a:r>
            <a:r>
              <a:rPr lang="ja-JP" altLang="en-US" sz="1200" dirty="0" smtClean="0"/>
              <a:t>危険度変化図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→土砂災害危険度の推移</a:t>
            </a:r>
            <a:r>
              <a:rPr lang="en-US" altLang="ja-JP" sz="1200" dirty="0" smtClean="0"/>
              <a:t>3</a:t>
            </a:r>
            <a:r>
              <a:rPr lang="ja-JP" altLang="en-US" sz="1200" dirty="0" smtClean="0"/>
              <a:t>時間先まで表示されます。</a:t>
            </a: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 smtClean="0"/>
              <a:t>＜情報の活用について＞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短時間に非常に激しい雨が降った場合や、小康状態でもそれまでの降雨量が多い場合などは、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/>
              <a:t>土砂</a:t>
            </a:r>
            <a:r>
              <a:rPr lang="ja-JP" altLang="en-US" sz="1200" dirty="0" smtClean="0"/>
              <a:t>災害の危険度が高くなります。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en-US" altLang="ja-JP" sz="1200" dirty="0"/>
              <a:t>4</a:t>
            </a:r>
            <a:r>
              <a:rPr lang="ja-JP" altLang="en-US" sz="1200" dirty="0" smtClean="0"/>
              <a:t>ページの「土砂</a:t>
            </a:r>
            <a:r>
              <a:rPr lang="ja-JP" altLang="en-US" sz="1200" dirty="0"/>
              <a:t>災害の危険度</a:t>
            </a:r>
            <a:r>
              <a:rPr lang="ja-JP" altLang="en-US" sz="1200" dirty="0" smtClean="0"/>
              <a:t>分布」の情報もあわせて、</a:t>
            </a:r>
            <a:r>
              <a:rPr lang="ja-JP" altLang="en-US" sz="1200" dirty="0"/>
              <a:t>施設周辺や避難</a:t>
            </a:r>
            <a:r>
              <a:rPr lang="ja-JP" altLang="en-US" sz="1200" dirty="0" smtClean="0"/>
              <a:t>経路、利用者</a:t>
            </a:r>
            <a:r>
              <a:rPr lang="ja-JP" altLang="en-US" sz="1200" dirty="0"/>
              <a:t>自宅等</a:t>
            </a:r>
            <a:r>
              <a:rPr lang="ja-JP" altLang="en-US" sz="1200" dirty="0" smtClean="0"/>
              <a:t>に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/>
              <a:t>土砂</a:t>
            </a:r>
            <a:r>
              <a:rPr lang="ja-JP" altLang="en-US" sz="1200" dirty="0" smtClean="0"/>
              <a:t>災害の危険がないかを確認し、防災体制の変更や避難</a:t>
            </a:r>
            <a:r>
              <a:rPr lang="ja-JP" altLang="en-US" sz="1200" dirty="0"/>
              <a:t>判断</a:t>
            </a:r>
            <a:r>
              <a:rPr lang="ja-JP" altLang="en-US" sz="1200" dirty="0" smtClean="0"/>
              <a:t>に活用します。</a:t>
            </a:r>
            <a:r>
              <a:rPr lang="en-US" altLang="ja-JP" sz="1200" b="1" dirty="0"/>
              <a:t/>
            </a:r>
            <a:br>
              <a:rPr lang="en-US" altLang="ja-JP" sz="1200" b="1" dirty="0"/>
            </a:b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</p:txBody>
      </p:sp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>
          <a:xfrm>
            <a:off x="5157192" y="8671206"/>
            <a:ext cx="1600200" cy="486833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chemeClr val="tx1"/>
                </a:solidFill>
              </a:rPr>
              <a:t>10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57775" y="7884368"/>
            <a:ext cx="288032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5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72" y="755576"/>
            <a:ext cx="2559496" cy="208035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4502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6712" y="-46497"/>
            <a:ext cx="5422659" cy="1450145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1400" dirty="0" smtClean="0"/>
              <a:t>　　　　　　　　　大牟田市防災専用ホームページ</a:t>
            </a:r>
            <a:r>
              <a:rPr kumimoji="1" lang="en-US" altLang="ja-JP" sz="1400" dirty="0" smtClean="0"/>
              <a:t/>
            </a:r>
            <a:br>
              <a:rPr kumimoji="1" lang="en-US" altLang="ja-JP" sz="1400" dirty="0" smtClean="0"/>
            </a:br>
            <a:r>
              <a:rPr kumimoji="1" lang="ja-JP" altLang="en-US" sz="2000" b="1" dirty="0" smtClean="0"/>
              <a:t>　　　大牟田市　防災リアルタイム情報</a:t>
            </a:r>
            <a:r>
              <a:rPr lang="en-US" altLang="ja-JP" sz="1400" dirty="0" smtClean="0"/>
              <a:t/>
            </a:r>
            <a:br>
              <a:rPr lang="en-US" altLang="ja-JP" sz="1400" dirty="0" smtClean="0"/>
            </a:br>
            <a:r>
              <a:rPr lang="en-US" altLang="ja-JP" sz="1400" dirty="0" smtClean="0"/>
              <a:t/>
            </a:r>
            <a:br>
              <a:rPr lang="en-US" altLang="ja-JP" sz="1400" dirty="0" smtClean="0"/>
            </a:br>
            <a:r>
              <a:rPr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・災害</a:t>
            </a:r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時の被害発生箇所の</a:t>
            </a:r>
            <a:r>
              <a:rPr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画像や通行止め情報をはじめ、 雨量や</a:t>
            </a:r>
            <a:r>
              <a:rPr lang="en-US" altLang="ja-JP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河</a:t>
            </a:r>
            <a:r>
              <a:rPr lang="ja-JP" altLang="en-US" sz="1400" dirty="0" smtClean="0"/>
              <a:t>川水位、避難所の開設状況などをリアルタイム で確認できます。</a:t>
            </a:r>
            <a:endParaRPr kumimoji="1" lang="ja-JP" altLang="en-US" sz="1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97165" y="1609040"/>
            <a:ext cx="4344203" cy="7524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200" dirty="0"/>
              <a:t>＜</a:t>
            </a:r>
            <a:r>
              <a:rPr lang="ja-JP" altLang="en-US" sz="1200" dirty="0" smtClean="0"/>
              <a:t>手順＞</a:t>
            </a: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 smtClean="0"/>
              <a:t>大牟田市ホームページのトップ画面から「防災サイト」をクリックし、次に「防災リアルタイム情報」をクリック。その後に表示</a:t>
            </a:r>
            <a:r>
              <a:rPr lang="ja-JP" altLang="en-US" sz="1200" dirty="0"/>
              <a:t>される利用</a:t>
            </a:r>
            <a:r>
              <a:rPr lang="ja-JP" altLang="en-US" sz="1200" dirty="0" smtClean="0"/>
              <a:t>規約の内容を</a:t>
            </a:r>
            <a:r>
              <a:rPr lang="ja-JP" altLang="en-US" sz="1200" dirty="0"/>
              <a:t>確認し「同意する」を</a:t>
            </a:r>
            <a:r>
              <a:rPr lang="ja-JP" altLang="en-US" sz="1200" dirty="0" smtClean="0"/>
              <a:t>クリックしてくださ</a:t>
            </a:r>
            <a:r>
              <a:rPr lang="ja-JP" altLang="en-US" sz="1200" dirty="0"/>
              <a:t>い</a:t>
            </a:r>
            <a:r>
              <a:rPr lang="ja-JP" altLang="en-US" sz="1200" dirty="0" smtClean="0"/>
              <a:t>。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en-US" altLang="ja-JP" sz="1050" dirty="0" smtClean="0"/>
              <a:t>※</a:t>
            </a:r>
            <a:r>
              <a:rPr lang="ja-JP" altLang="en-US" sz="1050" dirty="0" smtClean="0"/>
              <a:t>スマートフォン</a:t>
            </a:r>
            <a:r>
              <a:rPr lang="ja-JP" altLang="en-US" sz="1050" dirty="0"/>
              <a:t>やタブレットでは、位置</a:t>
            </a:r>
            <a:r>
              <a:rPr lang="ja-JP" altLang="en-US" sz="1050" dirty="0" smtClean="0"/>
              <a:t>情報の利用により、</a:t>
            </a:r>
            <a:r>
              <a:rPr lang="ja-JP" altLang="en-US" sz="1050" dirty="0"/>
              <a:t>現在地</a:t>
            </a:r>
            <a:r>
              <a:rPr lang="ja-JP" altLang="en-US" sz="1050" dirty="0" smtClean="0"/>
              <a:t>周辺を中心に地図表示します。</a:t>
            </a:r>
            <a:endParaRPr lang="en-US" altLang="ja-JP" sz="105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 smtClean="0"/>
          </a:p>
        </p:txBody>
      </p:sp>
      <p:cxnSp>
        <p:nvCxnSpPr>
          <p:cNvPr id="8" name="直線コネクタ 7"/>
          <p:cNvCxnSpPr/>
          <p:nvPr/>
        </p:nvCxnSpPr>
        <p:spPr>
          <a:xfrm>
            <a:off x="260648" y="1475656"/>
            <a:ext cx="64087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>
          <a:xfrm>
            <a:off x="5141168" y="8693679"/>
            <a:ext cx="1600200" cy="486833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chemeClr val="tx1"/>
                </a:solidFill>
              </a:rPr>
              <a:t>11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54" name="コンテンツ プレースホルダー 2"/>
          <p:cNvSpPr txBox="1"/>
          <p:nvPr/>
        </p:nvSpPr>
        <p:spPr>
          <a:xfrm>
            <a:off x="2712617" y="7050164"/>
            <a:ext cx="1648202" cy="4079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開設している避難所や込み具合が確認できます。</a:t>
            </a:r>
            <a:endParaRPr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5" name="コンテンツ プレースホルダー 2"/>
          <p:cNvSpPr txBox="1"/>
          <p:nvPr/>
        </p:nvSpPr>
        <p:spPr>
          <a:xfrm>
            <a:off x="2696576" y="7573117"/>
            <a:ext cx="1664242" cy="3866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浸水や土砂災害などの被害現場の画像が確認できます。</a:t>
            </a:r>
            <a:endParaRPr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6" name="コンテンツ プレースホルダー 2"/>
          <p:cNvSpPr txBox="1"/>
          <p:nvPr/>
        </p:nvSpPr>
        <p:spPr>
          <a:xfrm>
            <a:off x="2680532" y="8139789"/>
            <a:ext cx="1680286" cy="2586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通行止めの区間が確認できます。</a:t>
            </a:r>
            <a:endParaRPr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132" y="3059832"/>
            <a:ext cx="3769641" cy="27789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pSp>
        <p:nvGrpSpPr>
          <p:cNvPr id="13" name="グループ化 12"/>
          <p:cNvGrpSpPr>
            <a:grpSpLocks noChangeAspect="1"/>
          </p:cNvGrpSpPr>
          <p:nvPr/>
        </p:nvGrpSpPr>
        <p:grpSpPr>
          <a:xfrm>
            <a:off x="310163" y="1938152"/>
            <a:ext cx="1606669" cy="7098344"/>
            <a:chOff x="-2187624" y="1115616"/>
            <a:chExt cx="1512169" cy="6120680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187624" y="2847355"/>
              <a:ext cx="1512168" cy="4388941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187623" y="1403648"/>
              <a:ext cx="1512168" cy="1728192"/>
            </a:xfrm>
            <a:prstGeom prst="rect">
              <a:avLst/>
            </a:prstGeom>
          </p:spPr>
        </p:pic>
        <p:pic>
          <p:nvPicPr>
            <p:cNvPr id="57" name="図 5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187624" y="1115616"/>
              <a:ext cx="1512168" cy="360040"/>
            </a:xfrm>
            <a:prstGeom prst="rect">
              <a:avLst/>
            </a:prstGeom>
          </p:spPr>
        </p:pic>
      </p:grpSp>
      <p:pic>
        <p:nvPicPr>
          <p:cNvPr id="58" name="図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564" y="8057983"/>
            <a:ext cx="364329" cy="463824"/>
          </a:xfrm>
          <a:prstGeom prst="rect">
            <a:avLst/>
          </a:prstGeom>
        </p:spPr>
      </p:pic>
      <p:pic>
        <p:nvPicPr>
          <p:cNvPr id="59" name="図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80" y="7530265"/>
            <a:ext cx="395055" cy="463824"/>
          </a:xfrm>
          <a:prstGeom prst="rect">
            <a:avLst/>
          </a:prstGeom>
        </p:spPr>
      </p:pic>
      <p:pic>
        <p:nvPicPr>
          <p:cNvPr id="60" name="図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65" y="6984574"/>
            <a:ext cx="346770" cy="471140"/>
          </a:xfrm>
          <a:prstGeom prst="rect">
            <a:avLst/>
          </a:prstGeom>
        </p:spPr>
      </p:pic>
      <p:cxnSp>
        <p:nvCxnSpPr>
          <p:cNvPr id="17" name="直線コネクタ 16"/>
          <p:cNvCxnSpPr/>
          <p:nvPr/>
        </p:nvCxnSpPr>
        <p:spPr>
          <a:xfrm>
            <a:off x="216521" y="9036496"/>
            <a:ext cx="64087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正方形/長方形 60"/>
          <p:cNvSpPr/>
          <p:nvPr/>
        </p:nvSpPr>
        <p:spPr>
          <a:xfrm>
            <a:off x="293247" y="1927518"/>
            <a:ext cx="1653061" cy="7013689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上矢印 62"/>
          <p:cNvSpPr/>
          <p:nvPr/>
        </p:nvSpPr>
        <p:spPr>
          <a:xfrm rot="16200000">
            <a:off x="2206207" y="4330302"/>
            <a:ext cx="261014" cy="3123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下矢印 64"/>
          <p:cNvSpPr/>
          <p:nvPr/>
        </p:nvSpPr>
        <p:spPr>
          <a:xfrm>
            <a:off x="4166853" y="6006206"/>
            <a:ext cx="342223" cy="7542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左中かっこ 66"/>
          <p:cNvSpPr/>
          <p:nvPr/>
        </p:nvSpPr>
        <p:spPr>
          <a:xfrm>
            <a:off x="2640390" y="3275856"/>
            <a:ext cx="86303" cy="2448272"/>
          </a:xfrm>
          <a:prstGeom prst="leftBrace">
            <a:avLst>
              <a:gd name="adj1" fmla="val 68325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大かっこ 67"/>
          <p:cNvSpPr/>
          <p:nvPr/>
        </p:nvSpPr>
        <p:spPr>
          <a:xfrm>
            <a:off x="4652982" y="5993743"/>
            <a:ext cx="1026039" cy="497931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rIns="0" rtlCol="0" anchor="ctr"/>
          <a:lstStyle/>
          <a:p>
            <a:pPr algn="ctr">
              <a:lnSpc>
                <a:spcPts val="1000"/>
              </a:lnSpc>
            </a:pPr>
            <a:r>
              <a:rPr kumimoji="1" lang="ja-JP" altLang="en-US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地図上のアイコンを</a:t>
            </a:r>
            <a:endParaRPr kumimoji="1" lang="en-US" altLang="ja-JP" sz="8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ts val="1000"/>
              </a:lnSpc>
            </a:pPr>
            <a:r>
              <a:rPr kumimoji="1" lang="ja-JP" altLang="en-US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クリックすると各情</a:t>
            </a:r>
            <a:endParaRPr kumimoji="1" lang="en-US" altLang="ja-JP" sz="8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ts val="1000"/>
              </a:lnSpc>
            </a:pPr>
            <a:r>
              <a:rPr kumimoji="1" lang="ja-JP" altLang="en-US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報が表示されます。</a:t>
            </a:r>
            <a:endParaRPr kumimoji="1"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93" name="図 9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129" y="6919759"/>
            <a:ext cx="359695" cy="467909"/>
          </a:xfrm>
          <a:prstGeom prst="rect">
            <a:avLst/>
          </a:prstGeom>
        </p:spPr>
      </p:pic>
      <p:pic>
        <p:nvPicPr>
          <p:cNvPr id="94" name="図 9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721" y="7458711"/>
            <a:ext cx="359695" cy="466385"/>
          </a:xfrm>
          <a:prstGeom prst="rect">
            <a:avLst/>
          </a:prstGeom>
        </p:spPr>
      </p:pic>
      <p:pic>
        <p:nvPicPr>
          <p:cNvPr id="95" name="図 9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893" y="8011198"/>
            <a:ext cx="385606" cy="466385"/>
          </a:xfrm>
          <a:prstGeom prst="rect">
            <a:avLst/>
          </a:prstGeom>
        </p:spPr>
      </p:pic>
      <p:sp>
        <p:nvSpPr>
          <p:cNvPr id="96" name="コンテンツ プレースホルダー 2"/>
          <p:cNvSpPr txBox="1"/>
          <p:nvPr/>
        </p:nvSpPr>
        <p:spPr>
          <a:xfrm>
            <a:off x="4865453" y="7040179"/>
            <a:ext cx="1605655" cy="4079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時間</a:t>
            </a:r>
            <a:r>
              <a:rPr lang="ja-JP" altLang="en-US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雨量や累加雨量が、数値やグラフで確認できます。</a:t>
            </a:r>
            <a:endParaRPr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7" name="コンテンツ プレースホルダー 2"/>
          <p:cNvSpPr txBox="1"/>
          <p:nvPr/>
        </p:nvSpPr>
        <p:spPr>
          <a:xfrm>
            <a:off x="4849413" y="7563132"/>
            <a:ext cx="1621696" cy="3866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ため池や河川の水位が、数値やグラフで確認できます。</a:t>
            </a:r>
            <a:endParaRPr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8" name="コンテンツ プレースホルダー 2"/>
          <p:cNvSpPr txBox="1"/>
          <p:nvPr/>
        </p:nvSpPr>
        <p:spPr>
          <a:xfrm>
            <a:off x="4833369" y="8129803"/>
            <a:ext cx="1637739" cy="3714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監視カメラの画像で河川等の状況が確認できます。</a:t>
            </a:r>
            <a:endParaRPr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516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1" b="1648"/>
          <a:stretch/>
        </p:blipFill>
        <p:spPr>
          <a:xfrm>
            <a:off x="3392959" y="6390902"/>
            <a:ext cx="3153863" cy="184868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-36512"/>
            <a:ext cx="6182444" cy="821440"/>
          </a:xfrm>
        </p:spPr>
        <p:txBody>
          <a:bodyPr>
            <a:noAutofit/>
          </a:bodyPr>
          <a:lstStyle/>
          <a:p>
            <a:r>
              <a:rPr kumimoji="1" lang="ja-JP" altLang="en-US" sz="2000" b="1" dirty="0" smtClean="0"/>
              <a:t>大牟田市のページ（あなたの街の防災情報）</a:t>
            </a:r>
            <a:endParaRPr kumimoji="1" lang="ja-JP" altLang="en-US" sz="2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755576"/>
            <a:ext cx="6858000" cy="83884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sz="1200" dirty="0" smtClean="0"/>
              <a:t>＜手順</a:t>
            </a:r>
            <a:r>
              <a:rPr kumimoji="1" lang="en-US" altLang="ja-JP" sz="1200" dirty="0" smtClean="0"/>
              <a:t>1</a:t>
            </a:r>
            <a:r>
              <a:rPr kumimoji="1" lang="ja-JP" altLang="en-US" sz="1200" dirty="0" smtClean="0"/>
              <a:t>＞</a:t>
            </a:r>
            <a:endParaRPr kumimoji="1" lang="en-US" altLang="ja-JP" sz="1200" dirty="0" smtClean="0"/>
          </a:p>
          <a:p>
            <a:pPr marL="0" indent="0">
              <a:buNone/>
            </a:pPr>
            <a:r>
              <a:rPr lang="ja-JP" altLang="en-US" sz="1200" dirty="0"/>
              <a:t>次</a:t>
            </a:r>
            <a:r>
              <a:rPr lang="ja-JP" altLang="en-US" sz="1200" dirty="0" smtClean="0"/>
              <a:t>の①または②のいずれかの方法で気象庁のホームページ</a:t>
            </a:r>
            <a:endParaRPr kumimoji="1"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を表示させます。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①インターネット検索サイトで</a:t>
            </a:r>
            <a:r>
              <a:rPr lang="ja-JP" altLang="en-US" sz="1200" b="1" dirty="0" smtClean="0"/>
              <a:t>「気象庁」</a:t>
            </a:r>
            <a:r>
              <a:rPr lang="ja-JP" altLang="en-US" sz="1200" dirty="0" smtClean="0"/>
              <a:t>を検索。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または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②インターネットブラウザの</a:t>
            </a:r>
            <a:r>
              <a:rPr lang="en-US" altLang="ja-JP" sz="1200" dirty="0" smtClean="0"/>
              <a:t>URL</a:t>
            </a:r>
            <a:r>
              <a:rPr lang="ja-JP" altLang="en-US" sz="1200" dirty="0" smtClean="0"/>
              <a:t>欄に、</a:t>
            </a:r>
            <a:r>
              <a:rPr lang="en-US" altLang="ja-JP" sz="1200" b="1" dirty="0" smtClean="0"/>
              <a:t>https://www.jma.go.jp/</a:t>
            </a:r>
            <a:r>
              <a:rPr lang="ja-JP" altLang="en-US" sz="1200" b="1" dirty="0" smtClean="0"/>
              <a:t>  </a:t>
            </a:r>
            <a:r>
              <a:rPr lang="ja-JP" altLang="en-US" sz="1200" dirty="0" smtClean="0"/>
              <a:t>を入力。</a:t>
            </a: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＜手順</a:t>
            </a:r>
            <a:r>
              <a:rPr lang="en-US" altLang="ja-JP" sz="1200" dirty="0" smtClean="0"/>
              <a:t>2</a:t>
            </a:r>
            <a:r>
              <a:rPr lang="ja-JP" altLang="en-US" sz="1200" dirty="0" smtClean="0"/>
              <a:t>＞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気象庁トップページにある、</a:t>
            </a:r>
            <a:r>
              <a:rPr lang="ja-JP" altLang="en-US" sz="1200" b="1" dirty="0" smtClean="0"/>
              <a:t>「防災情報」</a:t>
            </a:r>
            <a:r>
              <a:rPr lang="ja-JP" altLang="en-US" sz="1200" dirty="0" smtClean="0"/>
              <a:t>（右図参照）のアイコンをクリックします。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b="1" dirty="0" smtClean="0"/>
              <a:t>　　　　　　</a:t>
            </a:r>
            <a:endParaRPr lang="en-US" altLang="ja-JP" sz="1200" b="1" dirty="0"/>
          </a:p>
          <a:p>
            <a:pPr marL="0" indent="0">
              <a:buNone/>
            </a:pPr>
            <a:endParaRPr lang="en-US" altLang="ja-JP" sz="1200" b="1" dirty="0" smtClean="0"/>
          </a:p>
          <a:p>
            <a:pPr marL="0" indent="0">
              <a:buNone/>
            </a:pPr>
            <a:endParaRPr lang="en-US" altLang="ja-JP" sz="1200" b="1" dirty="0" smtClean="0"/>
          </a:p>
          <a:p>
            <a:pPr marL="0" indent="0">
              <a:buNone/>
            </a:pPr>
            <a:endParaRPr lang="en-US" altLang="ja-JP" sz="1200" b="1" dirty="0"/>
          </a:p>
          <a:p>
            <a:pPr marL="0" indent="0">
              <a:buNone/>
            </a:pPr>
            <a:endParaRPr lang="en-US" altLang="ja-JP" sz="1200" b="1" dirty="0" smtClean="0"/>
          </a:p>
          <a:p>
            <a:pPr marL="0" indent="0">
              <a:buNone/>
            </a:pPr>
            <a:endParaRPr lang="en-US" altLang="ja-JP" sz="1200" b="1" dirty="0" smtClean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 smtClean="0"/>
              <a:t>＜手順</a:t>
            </a:r>
            <a:r>
              <a:rPr lang="en-US" altLang="ja-JP" sz="1200" dirty="0" smtClean="0"/>
              <a:t>3</a:t>
            </a:r>
            <a:r>
              <a:rPr lang="ja-JP" altLang="en-US" sz="1200" dirty="0" smtClean="0"/>
              <a:t>＞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「都道府県選択」の中から“</a:t>
            </a:r>
            <a:r>
              <a:rPr lang="ja-JP" altLang="en-US" sz="1200" b="1" dirty="0" smtClean="0"/>
              <a:t>福岡県</a:t>
            </a:r>
            <a:r>
              <a:rPr lang="ja-JP" altLang="en-US" sz="1200" dirty="0" smtClean="0"/>
              <a:t>”（右図①）</a:t>
            </a:r>
            <a:endParaRPr lang="en-US" altLang="ja-JP" sz="1200" b="1" dirty="0" smtClean="0"/>
          </a:p>
          <a:p>
            <a:pPr marL="0" indent="0">
              <a:buNone/>
            </a:pPr>
            <a:r>
              <a:rPr lang="ja-JP" altLang="en-US" sz="1200" dirty="0" smtClean="0"/>
              <a:t>「市町村選択」の中から“</a:t>
            </a:r>
            <a:r>
              <a:rPr lang="ja-JP" altLang="en-US" sz="1200" b="1" dirty="0" smtClean="0"/>
              <a:t>大牟田市</a:t>
            </a:r>
            <a:r>
              <a:rPr lang="ja-JP" altLang="en-US" sz="1200" dirty="0" smtClean="0"/>
              <a:t>”（右図②）</a:t>
            </a:r>
            <a:endParaRPr lang="en-US" altLang="ja-JP" sz="1200" b="1" dirty="0" smtClean="0"/>
          </a:p>
          <a:p>
            <a:pPr marL="0" indent="0">
              <a:buNone/>
            </a:pPr>
            <a:r>
              <a:rPr lang="ja-JP" altLang="en-US" sz="1200" dirty="0" smtClean="0"/>
              <a:t>を順</a:t>
            </a:r>
            <a:r>
              <a:rPr lang="ja-JP" altLang="en-US" sz="1200" dirty="0"/>
              <a:t>に</a:t>
            </a:r>
            <a:r>
              <a:rPr lang="ja-JP" altLang="en-US" sz="1200" dirty="0" smtClean="0"/>
              <a:t>クリックします。</a:t>
            </a:r>
            <a:endParaRPr lang="en-US" altLang="ja-JP" sz="1200" b="1" dirty="0" smtClean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 smtClean="0"/>
              <a:t>＜手順</a:t>
            </a:r>
            <a:r>
              <a:rPr lang="en-US" altLang="ja-JP" sz="1200" dirty="0" smtClean="0"/>
              <a:t>4</a:t>
            </a:r>
            <a:r>
              <a:rPr lang="ja-JP" altLang="en-US" sz="1200" dirty="0" smtClean="0"/>
              <a:t>＞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b="1" dirty="0" smtClean="0"/>
              <a:t>「</a:t>
            </a:r>
            <a:r>
              <a:rPr lang="ja-JP" altLang="en-US" sz="1200" b="1" dirty="0"/>
              <a:t>表示をカスタマイズする</a:t>
            </a:r>
            <a:r>
              <a:rPr lang="ja-JP" altLang="en-US" sz="1200" b="1" dirty="0" smtClean="0"/>
              <a:t>」</a:t>
            </a:r>
            <a:r>
              <a:rPr lang="ja-JP" altLang="en-US" sz="1200" dirty="0" smtClean="0"/>
              <a:t>のボタン（右図①）を</a:t>
            </a:r>
            <a:r>
              <a:rPr lang="ja-JP" altLang="en-US" sz="1200" dirty="0"/>
              <a:t>クリックすると、</a:t>
            </a: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 smtClean="0"/>
              <a:t>コンテンツ一覧が表示されますので画面に表示させたい気象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防災情報を変更することができます。</a:t>
            </a: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それぞれの情報のアイコンをクリックすると、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バーが黄緑色になり（右図②）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画面</a:t>
            </a:r>
            <a:r>
              <a:rPr lang="ja-JP" altLang="en-US" sz="1200" dirty="0"/>
              <a:t>にその</a:t>
            </a:r>
            <a:r>
              <a:rPr lang="ja-JP" altLang="en-US" sz="1200" dirty="0" smtClean="0"/>
              <a:t>項目が</a:t>
            </a:r>
            <a:r>
              <a:rPr lang="ja-JP" altLang="en-US" sz="1200" dirty="0"/>
              <a:t>表示されます。</a:t>
            </a: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右図②から、洪水・高潮の浸水想定区域内の施設では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　・</a:t>
            </a:r>
            <a:r>
              <a:rPr lang="ja-JP" altLang="en-US" sz="1200" b="1" dirty="0" smtClean="0"/>
              <a:t>雨雲の動き</a:t>
            </a:r>
            <a:r>
              <a:rPr lang="ja-JP" altLang="en-US" sz="1200" dirty="0" smtClean="0"/>
              <a:t>（</a:t>
            </a:r>
            <a:r>
              <a:rPr lang="en-US" altLang="ja-JP" sz="1200" dirty="0" smtClean="0"/>
              <a:t>3</a:t>
            </a:r>
            <a:r>
              <a:rPr lang="ja-JP" altLang="en-US" sz="1200" dirty="0" smtClean="0"/>
              <a:t>ページ参照）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　・</a:t>
            </a:r>
            <a:r>
              <a:rPr lang="ja-JP" altLang="en-US" sz="1200" b="1" dirty="0" smtClean="0"/>
              <a:t>浸水キキクル</a:t>
            </a:r>
            <a:r>
              <a:rPr lang="ja-JP" altLang="en-US" sz="1200" dirty="0" smtClean="0"/>
              <a:t>、</a:t>
            </a:r>
            <a:r>
              <a:rPr lang="ja-JP" altLang="en-US" sz="1200" b="1" dirty="0" smtClean="0"/>
              <a:t>洪水キキクル</a:t>
            </a:r>
            <a:r>
              <a:rPr lang="ja-JP" altLang="en-US" sz="1200" dirty="0" smtClean="0"/>
              <a:t>（</a:t>
            </a:r>
            <a:r>
              <a:rPr lang="en-US" altLang="ja-JP" sz="1200" dirty="0" smtClean="0"/>
              <a:t>4</a:t>
            </a:r>
            <a:r>
              <a:rPr lang="ja-JP" altLang="en-US" sz="1200" dirty="0" smtClean="0"/>
              <a:t>ページ参照）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　を選択してください。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土砂災害警戒区域内の施設では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　・</a:t>
            </a:r>
            <a:r>
              <a:rPr lang="ja-JP" altLang="en-US" sz="1200" b="1" dirty="0" smtClean="0"/>
              <a:t>雨雲の動き</a:t>
            </a:r>
            <a:r>
              <a:rPr lang="ja-JP" altLang="en-US" sz="1200" dirty="0" smtClean="0"/>
              <a:t>（</a:t>
            </a:r>
            <a:r>
              <a:rPr lang="en-US" altLang="ja-JP" sz="1200" dirty="0" smtClean="0"/>
              <a:t>3</a:t>
            </a:r>
            <a:r>
              <a:rPr lang="ja-JP" altLang="en-US" sz="1200" dirty="0" smtClean="0"/>
              <a:t>ページ参照）</a:t>
            </a: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 smtClean="0"/>
              <a:t>　・</a:t>
            </a:r>
            <a:r>
              <a:rPr lang="ja-JP" altLang="en-US" sz="1200" b="1" dirty="0" smtClean="0"/>
              <a:t>土砂キキクル</a:t>
            </a:r>
            <a:r>
              <a:rPr lang="ja-JP" altLang="en-US" sz="1200" dirty="0" smtClean="0"/>
              <a:t>（</a:t>
            </a:r>
            <a:r>
              <a:rPr lang="en-US" altLang="ja-JP" sz="1200" dirty="0" smtClean="0"/>
              <a:t>4</a:t>
            </a:r>
            <a:r>
              <a:rPr lang="ja-JP" altLang="en-US" sz="1200" dirty="0" smtClean="0"/>
              <a:t>ページ参照）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　を選択してください。</a:t>
            </a: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 smtClean="0"/>
              <a:t>そのほかに、台風情報（</a:t>
            </a:r>
            <a:r>
              <a:rPr lang="en-US" altLang="ja-JP" sz="1200" dirty="0" smtClean="0"/>
              <a:t>2</a:t>
            </a:r>
            <a:r>
              <a:rPr lang="ja-JP" altLang="en-US" sz="1200" dirty="0" smtClean="0"/>
              <a:t>ページ</a:t>
            </a:r>
            <a:r>
              <a:rPr lang="ja-JP" altLang="en-US" sz="1200" dirty="0"/>
              <a:t>参照</a:t>
            </a:r>
            <a:r>
              <a:rPr lang="ja-JP" altLang="en-US" sz="1200" dirty="0" smtClean="0"/>
              <a:t>）や警報・注意報（</a:t>
            </a:r>
            <a:r>
              <a:rPr lang="en-US" altLang="ja-JP" sz="1200" dirty="0" smtClean="0"/>
              <a:t>5</a:t>
            </a:r>
            <a:r>
              <a:rPr lang="ja-JP" altLang="en-US" sz="1200" dirty="0" smtClean="0"/>
              <a:t>ページ参照）などを必要に応じて選択してください。</a:t>
            </a:r>
            <a:endParaRPr lang="en-US" altLang="ja-JP" sz="1200" dirty="0"/>
          </a:p>
          <a:p>
            <a:pPr marL="0" indent="0">
              <a:buNone/>
            </a:pPr>
            <a:r>
              <a:rPr kumimoji="1" lang="ja-JP" altLang="en-US" sz="1200" dirty="0" smtClean="0"/>
              <a:t>表示項目の変更を</a:t>
            </a:r>
            <a:r>
              <a:rPr lang="ja-JP" altLang="en-US" sz="1200" dirty="0" smtClean="0"/>
              <a:t>終了する</a:t>
            </a:r>
            <a:r>
              <a:rPr kumimoji="1" lang="ja-JP" altLang="en-US" sz="1200" dirty="0" smtClean="0"/>
              <a:t>場合は、画面の</a:t>
            </a:r>
            <a:endParaRPr kumimoji="1" lang="en-US" altLang="ja-JP" sz="1200" dirty="0" smtClean="0"/>
          </a:p>
          <a:p>
            <a:pPr marL="0" indent="0">
              <a:buNone/>
            </a:pPr>
            <a:r>
              <a:rPr lang="ja-JP" altLang="en-US" sz="1200" b="1" dirty="0" smtClean="0"/>
              <a:t>歯車のアイコン</a:t>
            </a:r>
            <a:r>
              <a:rPr lang="ja-JP" altLang="en-US" sz="1200" dirty="0" smtClean="0"/>
              <a:t>のボタン（右図③）</a:t>
            </a:r>
            <a:r>
              <a:rPr kumimoji="1" lang="ja-JP" altLang="en-US" sz="1200" dirty="0" smtClean="0"/>
              <a:t>をクリックします。</a:t>
            </a:r>
            <a:endParaRPr kumimoji="1"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kumimoji="1" lang="en-US" altLang="ja-JP" sz="1200" dirty="0" smtClean="0"/>
          </a:p>
          <a:p>
            <a:pPr marL="0" indent="0">
              <a:buNone/>
            </a:pPr>
            <a:endParaRPr kumimoji="1" lang="ja-JP" altLang="en-US" sz="14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8286" y="4067944"/>
            <a:ext cx="1695167" cy="100811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8076" y="4067944"/>
            <a:ext cx="1872208" cy="100811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12" name="直線コネクタ 11"/>
          <p:cNvCxnSpPr/>
          <p:nvPr/>
        </p:nvCxnSpPr>
        <p:spPr>
          <a:xfrm>
            <a:off x="116632" y="3923928"/>
            <a:ext cx="646671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116632" y="2267744"/>
            <a:ext cx="646671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5301208" y="8693679"/>
            <a:ext cx="1600200" cy="486833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chemeClr val="tx1"/>
                </a:solidFill>
              </a:rPr>
              <a:t>1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159600" y="5220072"/>
            <a:ext cx="646671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1827" y="5464765"/>
            <a:ext cx="2494995" cy="845393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sp>
        <p:nvSpPr>
          <p:cNvPr id="21" name="テキスト ボックス 20"/>
          <p:cNvSpPr txBox="1"/>
          <p:nvPr/>
        </p:nvSpPr>
        <p:spPr>
          <a:xfrm>
            <a:off x="3789040" y="53640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690433" y="3986237"/>
            <a:ext cx="360040" cy="369332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②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116254" y="631561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②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277507" y="8585244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③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923886" y="4022791"/>
            <a:ext cx="360040" cy="36933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①</a:t>
            </a:r>
            <a:endParaRPr kumimoji="1" lang="ja-JP" altLang="en-US" dirty="0"/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6820" y="8665286"/>
            <a:ext cx="1948436" cy="281892"/>
          </a:xfrm>
          <a:prstGeom prst="rect">
            <a:avLst/>
          </a:prstGeom>
        </p:spPr>
      </p:pic>
      <p:sp>
        <p:nvSpPr>
          <p:cNvPr id="28" name="円/楕円 27"/>
          <p:cNvSpPr/>
          <p:nvPr/>
        </p:nvSpPr>
        <p:spPr>
          <a:xfrm>
            <a:off x="4659213" y="8626212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4631" y="800134"/>
            <a:ext cx="2217564" cy="13930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6212" y="2693442"/>
            <a:ext cx="4140665" cy="11799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1" name="楕円 10"/>
          <p:cNvSpPr/>
          <p:nvPr/>
        </p:nvSpPr>
        <p:spPr>
          <a:xfrm>
            <a:off x="2499098" y="2699880"/>
            <a:ext cx="792000" cy="79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1951769" y="2956420"/>
            <a:ext cx="475253" cy="237627"/>
          </a:xfrm>
          <a:prstGeom prst="rightArrow">
            <a:avLst>
              <a:gd name="adj1" fmla="val 51752"/>
              <a:gd name="adj2" fmla="val 10737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907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-180528"/>
            <a:ext cx="6182444" cy="1008112"/>
          </a:xfrm>
        </p:spPr>
        <p:txBody>
          <a:bodyPr>
            <a:noAutofit/>
          </a:bodyPr>
          <a:lstStyle/>
          <a:p>
            <a:r>
              <a:rPr kumimoji="1" lang="ja-JP" altLang="en-US" sz="2000" b="1" dirty="0" smtClean="0"/>
              <a:t>台風情報</a:t>
            </a:r>
            <a:endParaRPr kumimoji="1" lang="ja-JP" altLang="en-US" sz="2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756244"/>
            <a:ext cx="6858000" cy="8387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1200" dirty="0" smtClean="0"/>
              <a:t>＜手順</a:t>
            </a:r>
            <a:r>
              <a:rPr kumimoji="1" lang="en-US" altLang="ja-JP" sz="1200" dirty="0" smtClean="0"/>
              <a:t>1</a:t>
            </a:r>
            <a:r>
              <a:rPr kumimoji="1" lang="ja-JP" altLang="en-US" sz="1200" dirty="0" smtClean="0"/>
              <a:t>＞</a:t>
            </a:r>
            <a:endParaRPr kumimoji="1" lang="en-US" altLang="ja-JP" sz="1200" dirty="0" smtClean="0"/>
          </a:p>
          <a:p>
            <a:pPr marL="0" indent="0">
              <a:buNone/>
            </a:pPr>
            <a:r>
              <a:rPr lang="en-US" altLang="ja-JP" sz="1200" dirty="0" smtClean="0"/>
              <a:t>1</a:t>
            </a:r>
            <a:r>
              <a:rPr lang="ja-JP" altLang="en-US" sz="1200" dirty="0" smtClean="0"/>
              <a:t>ページ手順</a:t>
            </a:r>
            <a:r>
              <a:rPr lang="en-US" altLang="ja-JP" sz="1200" dirty="0" smtClean="0"/>
              <a:t>4</a:t>
            </a:r>
            <a:r>
              <a:rPr lang="ja-JP" altLang="en-US" sz="1200" dirty="0" smtClean="0"/>
              <a:t>のコンテンツ一覧から、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b="1" dirty="0" smtClean="0"/>
              <a:t>「台風情報」</a:t>
            </a:r>
            <a:r>
              <a:rPr lang="ja-JP" altLang="en-US" sz="1200" dirty="0" smtClean="0"/>
              <a:t>をクリックして選択し、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アイコン横のバーを黄緑色の状態にします。（右図）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b="1" dirty="0" smtClean="0"/>
              <a:t>　</a:t>
            </a:r>
            <a:endParaRPr lang="en-US" altLang="ja-JP" sz="1200" b="1" dirty="0" smtClean="0"/>
          </a:p>
          <a:p>
            <a:pPr marL="0" indent="0">
              <a:buNone/>
            </a:pPr>
            <a:r>
              <a:rPr lang="ja-JP" altLang="en-US" sz="1200" b="1" dirty="0" smtClean="0"/>
              <a:t>　　</a:t>
            </a:r>
            <a:endParaRPr lang="en-US" altLang="ja-JP" sz="1200" b="1" dirty="0" smtClean="0"/>
          </a:p>
          <a:p>
            <a:pPr marL="0" indent="0">
              <a:buNone/>
            </a:pPr>
            <a:r>
              <a:rPr lang="ja-JP" altLang="en-US" sz="1200" b="1" dirty="0" smtClean="0"/>
              <a:t>　　</a:t>
            </a:r>
            <a:endParaRPr lang="en-US" altLang="ja-JP" sz="1200" b="1" dirty="0" smtClean="0"/>
          </a:p>
          <a:p>
            <a:pPr marL="0" indent="0">
              <a:buNone/>
            </a:pPr>
            <a:endParaRPr lang="en-US" altLang="ja-JP" sz="1200" b="1" dirty="0"/>
          </a:p>
          <a:p>
            <a:pPr marL="0" indent="0">
              <a:buNone/>
            </a:pPr>
            <a:r>
              <a:rPr lang="ja-JP" altLang="en-US" sz="1200" dirty="0" smtClean="0"/>
              <a:t>＜手順</a:t>
            </a:r>
            <a:r>
              <a:rPr lang="en-US" altLang="ja-JP" sz="1200" dirty="0"/>
              <a:t>2</a:t>
            </a:r>
            <a:r>
              <a:rPr lang="ja-JP" altLang="en-US" sz="1200" dirty="0" smtClean="0"/>
              <a:t>＞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/>
              <a:t>画面</a:t>
            </a:r>
            <a:r>
              <a:rPr lang="ja-JP" altLang="en-US" sz="1200" dirty="0" smtClean="0"/>
              <a:t>の</a:t>
            </a:r>
            <a:r>
              <a:rPr lang="ja-JP" altLang="en-US" sz="1200" b="1" dirty="0" smtClean="0"/>
              <a:t>歯車</a:t>
            </a:r>
            <a:r>
              <a:rPr lang="ja-JP" altLang="en-US" sz="1200" b="1" dirty="0"/>
              <a:t>のアイコン</a:t>
            </a:r>
            <a:r>
              <a:rPr lang="ja-JP" altLang="en-US" sz="1200" dirty="0"/>
              <a:t>のボタン（</a:t>
            </a:r>
            <a:r>
              <a:rPr lang="ja-JP" altLang="en-US" sz="1200" dirty="0" smtClean="0"/>
              <a:t>右図）を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クリックし、表示項目の編集を終了します。</a:t>
            </a: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 smtClean="0"/>
              <a:t>＜手順</a:t>
            </a:r>
            <a:r>
              <a:rPr lang="en-US" altLang="ja-JP" sz="1200" dirty="0"/>
              <a:t>3</a:t>
            </a:r>
            <a:r>
              <a:rPr lang="ja-JP" altLang="en-US" sz="1200" dirty="0" smtClean="0"/>
              <a:t>＞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台風情報が表示されます。（右図①）</a:t>
            </a: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図を拡大したい場合は、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b="1" dirty="0" smtClean="0"/>
              <a:t>拡大ボタン</a:t>
            </a:r>
            <a:r>
              <a:rPr lang="ja-JP" altLang="en-US" sz="1200" dirty="0" smtClean="0"/>
              <a:t>をクリックします。（右図②）</a:t>
            </a: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 smtClean="0"/>
              <a:t>＜情報の活用について</a:t>
            </a:r>
            <a:r>
              <a:rPr lang="ja-JP" altLang="en-US" sz="1200" dirty="0"/>
              <a:t>＞</a:t>
            </a: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 smtClean="0"/>
              <a:t>今後の台風の進路、強風域や暴風域の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大牟田市への影響をこの項目で確認す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ることができます。</a:t>
            </a: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強い風</a:t>
            </a:r>
            <a:r>
              <a:rPr lang="ja-JP" altLang="en-US" sz="1200" dirty="0"/>
              <a:t>の</a:t>
            </a:r>
            <a:r>
              <a:rPr lang="ja-JP" altLang="en-US" sz="1200" dirty="0" smtClean="0"/>
              <a:t>予想がある場合は、事前に施設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の養生や避難経路の確認を実施するなど、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/>
              <a:t>早期</a:t>
            </a:r>
            <a:r>
              <a:rPr lang="ja-JP" altLang="en-US" sz="1200" dirty="0" smtClean="0"/>
              <a:t>対応に活用します。</a:t>
            </a: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高潮に関する情報は、「警報・注意報」（</a:t>
            </a:r>
            <a:r>
              <a:rPr lang="en-US" altLang="ja-JP" sz="1200" dirty="0" smtClean="0"/>
              <a:t>5</a:t>
            </a:r>
            <a:r>
              <a:rPr lang="ja-JP" altLang="en-US" sz="1200" dirty="0" err="1" smtClean="0"/>
              <a:t>ペ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err="1" smtClean="0"/>
              <a:t>ー</a:t>
            </a:r>
            <a:r>
              <a:rPr lang="ja-JP" altLang="en-US" sz="1200" dirty="0" smtClean="0"/>
              <a:t>ジ参照）の「発表状況」、「今後の推移」の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項目で確認できます。</a:t>
            </a:r>
            <a:endParaRPr lang="en-US" altLang="ja-JP" sz="1200" dirty="0" smtClean="0"/>
          </a:p>
        </p:txBody>
      </p:sp>
      <p:cxnSp>
        <p:nvCxnSpPr>
          <p:cNvPr id="8" name="直線コネクタ 7"/>
          <p:cNvCxnSpPr/>
          <p:nvPr/>
        </p:nvCxnSpPr>
        <p:spPr>
          <a:xfrm>
            <a:off x="116632" y="2411760"/>
            <a:ext cx="646671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16632" y="3419872"/>
            <a:ext cx="646671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>
          <a:xfrm>
            <a:off x="5213176" y="8693679"/>
            <a:ext cx="1600200" cy="486833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chemeClr val="tx1"/>
                </a:solidFill>
              </a:rPr>
              <a:t>2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4372" y="2800742"/>
            <a:ext cx="2708963" cy="331098"/>
          </a:xfrm>
          <a:prstGeom prst="rect">
            <a:avLst/>
          </a:prstGeom>
        </p:spPr>
      </p:pic>
      <p:sp>
        <p:nvSpPr>
          <p:cNvPr id="18" name="円/楕円 17"/>
          <p:cNvSpPr/>
          <p:nvPr/>
        </p:nvSpPr>
        <p:spPr>
          <a:xfrm>
            <a:off x="3729389" y="2742858"/>
            <a:ext cx="476716" cy="4609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729" y="1763688"/>
            <a:ext cx="2016223" cy="57606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1" b="1648"/>
          <a:stretch/>
        </p:blipFill>
        <p:spPr>
          <a:xfrm>
            <a:off x="3717033" y="719731"/>
            <a:ext cx="2841654" cy="166568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角丸四角形 3"/>
          <p:cNvSpPr/>
          <p:nvPr/>
        </p:nvSpPr>
        <p:spPr>
          <a:xfrm>
            <a:off x="3645024" y="1043609"/>
            <a:ext cx="864096" cy="1729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3253" y="3632342"/>
            <a:ext cx="3215434" cy="254649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3253" y="6374499"/>
            <a:ext cx="3214693" cy="248642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2" name="円/楕円 21"/>
          <p:cNvSpPr/>
          <p:nvPr/>
        </p:nvSpPr>
        <p:spPr>
          <a:xfrm>
            <a:off x="5936923" y="6395883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996952" y="62909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②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996952" y="35545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011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43005" y="899592"/>
            <a:ext cx="6858000" cy="8244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200" dirty="0" smtClean="0"/>
              <a:t>＜</a:t>
            </a:r>
            <a:r>
              <a:rPr lang="ja-JP" altLang="en-US" sz="1200" dirty="0"/>
              <a:t>手順</a:t>
            </a:r>
            <a:r>
              <a:rPr lang="en-US" altLang="ja-JP" sz="1200" dirty="0"/>
              <a:t>1</a:t>
            </a:r>
            <a:r>
              <a:rPr lang="ja-JP" altLang="en-US" sz="1200" dirty="0"/>
              <a:t>＞</a:t>
            </a:r>
            <a:endParaRPr lang="en-US" altLang="ja-JP" sz="1200" dirty="0"/>
          </a:p>
          <a:p>
            <a:pPr marL="0" indent="0">
              <a:buNone/>
            </a:pPr>
            <a:r>
              <a:rPr lang="en-US" altLang="ja-JP" sz="1200" dirty="0" smtClean="0"/>
              <a:t>1</a:t>
            </a:r>
            <a:r>
              <a:rPr lang="ja-JP" altLang="en-US" sz="1200" dirty="0" smtClean="0"/>
              <a:t>ページ手順</a:t>
            </a:r>
            <a:r>
              <a:rPr lang="en-US" altLang="ja-JP" sz="1200" dirty="0" smtClean="0"/>
              <a:t>4</a:t>
            </a:r>
            <a:r>
              <a:rPr lang="ja-JP" altLang="en-US" sz="1200" dirty="0" smtClean="0"/>
              <a:t>のコンテンツ一覧から、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b="1" dirty="0" smtClean="0"/>
              <a:t>「雨雲の動き」</a:t>
            </a:r>
            <a:r>
              <a:rPr lang="ja-JP" altLang="en-US" sz="1200" dirty="0" smtClean="0"/>
              <a:t>を選択し、アイコン横のバーを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黄緑色の状態にします。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b="1" dirty="0" smtClean="0"/>
              <a:t>　</a:t>
            </a:r>
            <a:endParaRPr lang="en-US" altLang="ja-JP" sz="1200" b="1" dirty="0" smtClean="0"/>
          </a:p>
          <a:p>
            <a:pPr marL="0" indent="0">
              <a:buNone/>
            </a:pPr>
            <a:endParaRPr lang="en-US" altLang="ja-JP" sz="1200" b="1" dirty="0"/>
          </a:p>
          <a:p>
            <a:pPr marL="0" indent="0">
              <a:buNone/>
            </a:pPr>
            <a:endParaRPr lang="en-US" altLang="ja-JP" sz="1200" b="1" dirty="0" smtClean="0"/>
          </a:p>
          <a:p>
            <a:pPr marL="0" indent="0">
              <a:buNone/>
            </a:pPr>
            <a:r>
              <a:rPr lang="ja-JP" altLang="en-US" sz="1200" dirty="0" smtClean="0"/>
              <a:t>＜手順</a:t>
            </a:r>
            <a:r>
              <a:rPr lang="en-US" altLang="ja-JP" sz="1200" dirty="0" smtClean="0"/>
              <a:t>2</a:t>
            </a:r>
            <a:r>
              <a:rPr lang="ja-JP" altLang="en-US" sz="1200" dirty="0" smtClean="0"/>
              <a:t>＞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「雨雲の動き」図の右上にある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「地図情報へ」のボタンをクリックします。（下図①）</a:t>
            </a:r>
            <a:endParaRPr lang="en-US" altLang="ja-JP" sz="1200" dirty="0" smtClean="0"/>
          </a:p>
          <a:p>
            <a:pPr marL="3683000" indent="0">
              <a:buNone/>
            </a:pPr>
            <a:r>
              <a:rPr lang="ja-JP" altLang="en-US" sz="1200" dirty="0" smtClean="0"/>
              <a:t>時間のバーを動かすと、</a:t>
            </a:r>
            <a:endParaRPr lang="en-US" altLang="ja-JP" sz="1200" dirty="0" smtClean="0"/>
          </a:p>
          <a:p>
            <a:pPr marL="3683000" indent="0">
              <a:buNone/>
            </a:pPr>
            <a:r>
              <a:rPr lang="ja-JP" altLang="en-US" sz="1200" dirty="0" smtClean="0"/>
              <a:t>３時間前から１時間後までの</a:t>
            </a:r>
            <a:endParaRPr lang="en-US" altLang="ja-JP" sz="1200" dirty="0" smtClean="0"/>
          </a:p>
          <a:p>
            <a:pPr marL="3683000" indent="0">
              <a:buNone/>
            </a:pPr>
            <a:r>
              <a:rPr lang="ja-JP" altLang="en-US" sz="1200" dirty="0" smtClean="0"/>
              <a:t>雨雲の情報を表示できます。（下図②）</a:t>
            </a: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＜手順</a:t>
            </a:r>
            <a:r>
              <a:rPr lang="en-US" altLang="ja-JP" sz="1200" dirty="0" smtClean="0"/>
              <a:t>3</a:t>
            </a:r>
            <a:r>
              <a:rPr lang="ja-JP" altLang="en-US" sz="1200" dirty="0" smtClean="0"/>
              <a:t>＞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b="1" dirty="0" smtClean="0"/>
              <a:t>「気象レーダー１５時間先」</a:t>
            </a:r>
            <a:r>
              <a:rPr lang="ja-JP" altLang="en-US" sz="1200" dirty="0" smtClean="0"/>
              <a:t>を確認する場合、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手順</a:t>
            </a:r>
            <a:r>
              <a:rPr lang="en-US" altLang="ja-JP" sz="1200" dirty="0" smtClean="0"/>
              <a:t>2</a:t>
            </a:r>
            <a:r>
              <a:rPr lang="ja-JP" altLang="en-US" sz="1200" dirty="0" smtClean="0"/>
              <a:t>の画面上部にあるリストより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b="1" dirty="0" smtClean="0"/>
              <a:t>「今後の雨」</a:t>
            </a:r>
            <a:r>
              <a:rPr lang="ja-JP" altLang="en-US" sz="1200" dirty="0" smtClean="0"/>
              <a:t>（右図①）をクリックします。</a:t>
            </a: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 smtClean="0"/>
              <a:t>　　時間のバーを動かすと、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　　１２時間前から１５時間後までの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　　雨雲の情報を表示できます。（右図②）</a:t>
            </a: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＜情報の活用について＞</a:t>
            </a: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 smtClean="0"/>
              <a:t>大牟田市に長時間雨雲が掛かる予報が出ている場合は、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防災体制の変更や避難の検討を行うなど、</a:t>
            </a:r>
            <a:r>
              <a:rPr lang="ja-JP" altLang="en-US" sz="1200" dirty="0"/>
              <a:t>早期</a:t>
            </a:r>
            <a:r>
              <a:rPr lang="ja-JP" altLang="en-US" sz="1200" dirty="0" smtClean="0"/>
              <a:t>対応に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活用します。</a:t>
            </a:r>
            <a:endParaRPr lang="en-US" altLang="ja-JP" sz="1200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201048"/>
            <a:ext cx="6182444" cy="583880"/>
          </a:xfrm>
        </p:spPr>
        <p:txBody>
          <a:bodyPr>
            <a:noAutofit/>
          </a:bodyPr>
          <a:lstStyle/>
          <a:p>
            <a:r>
              <a:rPr lang="ja-JP" altLang="en-US" sz="2000" b="1" dirty="0" smtClean="0"/>
              <a:t>気象レーダー </a:t>
            </a:r>
            <a:r>
              <a:rPr lang="en-US" altLang="ja-JP" sz="2000" b="1" dirty="0" smtClean="0"/>
              <a:t>1</a:t>
            </a:r>
            <a:r>
              <a:rPr lang="ja-JP" altLang="en-US" sz="2000" b="1" dirty="0" smtClean="0"/>
              <a:t>時間先</a:t>
            </a:r>
            <a:r>
              <a:rPr lang="en-US" altLang="ja-JP" sz="2000" b="1" dirty="0" smtClean="0"/>
              <a:t/>
            </a:r>
            <a:br>
              <a:rPr lang="en-US" altLang="ja-JP" sz="2000" b="1" dirty="0" smtClean="0"/>
            </a:br>
            <a:r>
              <a:rPr lang="ja-JP" altLang="en-US" sz="2000" b="1" dirty="0" smtClean="0"/>
              <a:t>気象レーダー</a:t>
            </a:r>
            <a:r>
              <a:rPr lang="en-US" altLang="ja-JP" sz="2000" b="1" dirty="0" smtClean="0"/>
              <a:t>15</a:t>
            </a:r>
            <a:r>
              <a:rPr lang="ja-JP" altLang="en-US" sz="2000" b="1" dirty="0" smtClean="0"/>
              <a:t>時間先</a:t>
            </a:r>
            <a:endParaRPr kumimoji="1" lang="ja-JP" altLang="en-US" sz="2000" b="1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116632" y="2483768"/>
            <a:ext cx="646671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0" y="5724128"/>
            <a:ext cx="653872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>
          <a:xfrm>
            <a:off x="5229200" y="8693679"/>
            <a:ext cx="1600200" cy="486833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chemeClr val="tx1"/>
                </a:solidFill>
              </a:rPr>
              <a:t>3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1384" y="4139952"/>
            <a:ext cx="2765525" cy="133669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73" y="7088880"/>
            <a:ext cx="2448272" cy="17744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0" name="テキスト ボックス 29"/>
          <p:cNvSpPr txBox="1"/>
          <p:nvPr/>
        </p:nvSpPr>
        <p:spPr>
          <a:xfrm>
            <a:off x="3789040" y="7092280"/>
            <a:ext cx="297554" cy="25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/>
              <a:t>②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313" y="3419872"/>
            <a:ext cx="3024259" cy="156810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1" name="テキスト ボックス 30"/>
          <p:cNvSpPr txBox="1"/>
          <p:nvPr/>
        </p:nvSpPr>
        <p:spPr>
          <a:xfrm>
            <a:off x="172313" y="3190167"/>
            <a:ext cx="270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/>
              <a:t>①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615958" y="3888135"/>
            <a:ext cx="297554" cy="25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/>
              <a:t>②</a:t>
            </a:r>
            <a:endParaRPr kumimoji="1" lang="ja-JP" altLang="en-US" dirty="0"/>
          </a:p>
        </p:txBody>
      </p:sp>
      <p:sp>
        <p:nvSpPr>
          <p:cNvPr id="33" name="円/楕円 32"/>
          <p:cNvSpPr/>
          <p:nvPr/>
        </p:nvSpPr>
        <p:spPr>
          <a:xfrm>
            <a:off x="2433245" y="3453227"/>
            <a:ext cx="293712" cy="2558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4944" y="6228184"/>
            <a:ext cx="3640447" cy="46834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6" name="円/楕円 25"/>
          <p:cNvSpPr/>
          <p:nvPr/>
        </p:nvSpPr>
        <p:spPr>
          <a:xfrm>
            <a:off x="4606418" y="6166265"/>
            <a:ext cx="792087" cy="2558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993119" y="5959502"/>
            <a:ext cx="270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/>
              <a:t>①</a:t>
            </a:r>
            <a:endParaRPr kumimoji="1" lang="ja-JP" altLang="en-US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1" b="1648"/>
          <a:stretch/>
        </p:blipFill>
        <p:spPr>
          <a:xfrm>
            <a:off x="3932993" y="863079"/>
            <a:ext cx="2633953" cy="15439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3" name="角丸四角形 22"/>
          <p:cNvSpPr/>
          <p:nvPr/>
        </p:nvSpPr>
        <p:spPr>
          <a:xfrm>
            <a:off x="4762131" y="1143949"/>
            <a:ext cx="735230" cy="16031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720" y="1845625"/>
            <a:ext cx="1944216" cy="53408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8" name="角丸四角形 27"/>
          <p:cNvSpPr/>
          <p:nvPr/>
        </p:nvSpPr>
        <p:spPr>
          <a:xfrm>
            <a:off x="3902938" y="4332734"/>
            <a:ext cx="1110238" cy="2118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 33"/>
          <p:cNvSpPr/>
          <p:nvPr/>
        </p:nvSpPr>
        <p:spPr>
          <a:xfrm>
            <a:off x="4186213" y="7245246"/>
            <a:ext cx="1187578" cy="1824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417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-36512"/>
            <a:ext cx="6182444" cy="821440"/>
          </a:xfrm>
        </p:spPr>
        <p:txBody>
          <a:bodyPr>
            <a:noAutofit/>
          </a:bodyPr>
          <a:lstStyle/>
          <a:p>
            <a:r>
              <a:rPr lang="ja-JP" altLang="en-US" sz="1600" b="1" dirty="0"/>
              <a:t>土砂災害の危険度分布</a:t>
            </a:r>
            <a:r>
              <a:rPr kumimoji="1" lang="en-US" altLang="ja-JP" sz="1600" b="1" dirty="0" smtClean="0"/>
              <a:t/>
            </a:r>
            <a:br>
              <a:rPr kumimoji="1" lang="en-US" altLang="ja-JP" sz="1600" b="1" dirty="0" smtClean="0"/>
            </a:br>
            <a:r>
              <a:rPr kumimoji="1" lang="ja-JP" altLang="en-US" sz="1600" b="1" dirty="0" smtClean="0"/>
              <a:t>大雨警報（浸水害）の危険度分布</a:t>
            </a:r>
            <a:r>
              <a:rPr kumimoji="1" lang="en-US" altLang="ja-JP" sz="1600" b="1" dirty="0" smtClean="0"/>
              <a:t/>
            </a:r>
            <a:br>
              <a:rPr kumimoji="1" lang="en-US" altLang="ja-JP" sz="1600" b="1" dirty="0" smtClean="0"/>
            </a:br>
            <a:r>
              <a:rPr lang="ja-JP" altLang="en-US" sz="1600" b="1" dirty="0" smtClean="0"/>
              <a:t>洪水警報の危険度分布</a:t>
            </a:r>
            <a:endParaRPr kumimoji="1" lang="ja-JP" altLang="en-US" sz="16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793144"/>
            <a:ext cx="6858000" cy="83508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1200" dirty="0"/>
              <a:t>＜手順</a:t>
            </a:r>
            <a:r>
              <a:rPr lang="en-US" altLang="ja-JP" sz="1200" dirty="0"/>
              <a:t>1</a:t>
            </a:r>
            <a:r>
              <a:rPr lang="ja-JP" altLang="en-US" sz="1200" dirty="0"/>
              <a:t>＞</a:t>
            </a: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r>
              <a:rPr lang="en-US" altLang="ja-JP" sz="1200" dirty="0"/>
              <a:t>1</a:t>
            </a:r>
            <a:r>
              <a:rPr lang="ja-JP" altLang="en-US" sz="1200" dirty="0"/>
              <a:t>ページ手順</a:t>
            </a:r>
            <a:r>
              <a:rPr lang="en-US" altLang="ja-JP" sz="1200" dirty="0"/>
              <a:t>4</a:t>
            </a:r>
            <a:r>
              <a:rPr lang="ja-JP" altLang="en-US" sz="1200" dirty="0"/>
              <a:t>の項目一覧から</a:t>
            </a:r>
            <a:r>
              <a:rPr lang="ja-JP" altLang="en-US" sz="1200" dirty="0" smtClean="0"/>
              <a:t>、表示させたい</a:t>
            </a:r>
            <a:endParaRPr lang="en-US" altLang="ja-JP" sz="1200" dirty="0"/>
          </a:p>
          <a:p>
            <a:pPr marL="0" indent="0">
              <a:buNone/>
            </a:pPr>
            <a:r>
              <a:rPr lang="ja-JP" altLang="en-US" sz="1200" b="1" dirty="0" smtClean="0"/>
              <a:t>「キキクル（危険度分布）」のボタン</a:t>
            </a:r>
            <a:r>
              <a:rPr lang="ja-JP" altLang="en-US" sz="1200" dirty="0" smtClean="0"/>
              <a:t>を選択</a:t>
            </a:r>
            <a:r>
              <a:rPr lang="ja-JP" altLang="en-US" sz="1200" dirty="0"/>
              <a:t>し</a:t>
            </a:r>
            <a:r>
              <a:rPr lang="ja-JP" altLang="en-US" sz="1200" dirty="0" smtClean="0"/>
              <a:t>、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アイコン</a:t>
            </a:r>
            <a:r>
              <a:rPr lang="ja-JP" altLang="en-US" sz="1200" dirty="0"/>
              <a:t>横のバー</a:t>
            </a:r>
            <a:r>
              <a:rPr lang="ja-JP" altLang="en-US" sz="1200" dirty="0" smtClean="0"/>
              <a:t>を黄緑色</a:t>
            </a:r>
            <a:r>
              <a:rPr lang="ja-JP" altLang="en-US" sz="1200" dirty="0"/>
              <a:t>の状態にします</a:t>
            </a:r>
            <a:r>
              <a:rPr lang="ja-JP" altLang="en-US" sz="1200" dirty="0" smtClean="0"/>
              <a:t>。（右図）</a:t>
            </a:r>
            <a:endParaRPr lang="en-US" altLang="ja-JP" sz="1200" b="1" dirty="0" smtClean="0"/>
          </a:p>
          <a:p>
            <a:pPr marL="0" indent="0">
              <a:buNone/>
            </a:pPr>
            <a:r>
              <a:rPr lang="ja-JP" altLang="en-US" sz="1200" b="1" dirty="0" smtClean="0"/>
              <a:t>　</a:t>
            </a:r>
            <a:endParaRPr lang="en-US" altLang="ja-JP" sz="1200" b="1" dirty="0" smtClean="0"/>
          </a:p>
          <a:p>
            <a:pPr marL="0" indent="0">
              <a:buNone/>
            </a:pPr>
            <a:endParaRPr lang="en-US" altLang="ja-JP" sz="1200" b="1" dirty="0" smtClean="0"/>
          </a:p>
          <a:p>
            <a:pPr marL="0" indent="0">
              <a:buNone/>
            </a:pPr>
            <a:endParaRPr lang="en-US" altLang="ja-JP" sz="1200" b="1" dirty="0" smtClean="0"/>
          </a:p>
          <a:p>
            <a:pPr marL="0" indent="0">
              <a:buNone/>
            </a:pPr>
            <a:endParaRPr lang="en-US" altLang="ja-JP" sz="1200" b="1" dirty="0" smtClean="0"/>
          </a:p>
          <a:p>
            <a:pPr marL="0" indent="0">
              <a:buNone/>
            </a:pPr>
            <a:r>
              <a:rPr lang="ja-JP" altLang="en-US" sz="1200" dirty="0" smtClean="0"/>
              <a:t>＜手順</a:t>
            </a:r>
            <a:r>
              <a:rPr lang="en-US" altLang="ja-JP" sz="1200" dirty="0" smtClean="0"/>
              <a:t>2</a:t>
            </a:r>
            <a:r>
              <a:rPr lang="ja-JP" altLang="en-US" sz="1200" dirty="0" smtClean="0"/>
              <a:t>＞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手順</a:t>
            </a:r>
            <a:r>
              <a:rPr lang="en-US" altLang="ja-JP" sz="1200" dirty="0" smtClean="0"/>
              <a:t>1</a:t>
            </a:r>
            <a:r>
              <a:rPr lang="ja-JP" altLang="en-US" sz="1200" dirty="0" smtClean="0"/>
              <a:t>で選択した項目の図右上にある</a:t>
            </a: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/>
              <a:t>「地図情報へ」のボタンをクリックします。（</a:t>
            </a:r>
            <a:r>
              <a:rPr lang="ja-JP" altLang="en-US" sz="1200" dirty="0" smtClean="0"/>
              <a:t>右図）</a:t>
            </a: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＜手順</a:t>
            </a:r>
            <a:r>
              <a:rPr lang="en-US" altLang="ja-JP" sz="1200" dirty="0" smtClean="0"/>
              <a:t>3</a:t>
            </a:r>
            <a:r>
              <a:rPr lang="ja-JP" altLang="en-US" sz="1200" dirty="0" smtClean="0"/>
              <a:t>＞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選択した項目の拡大図と、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その上部に４つのボタンが表示されます。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（右図①～④および下図参照）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①土砂キキクル（危険度分布）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②浸水キキクル（危険度分布）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③洪水キキクル（危険度分布）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④警戒区域など（①や③に対応して変わる）</a:t>
            </a:r>
            <a:endParaRPr lang="en-US" altLang="ja-JP" sz="1200" dirty="0" smtClean="0"/>
          </a:p>
          <a:p>
            <a:pPr marL="0" indent="0">
              <a:buNone/>
            </a:pPr>
            <a:endParaRPr kumimoji="1"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＜情報の活用について＞</a:t>
            </a:r>
            <a:endParaRPr kumimoji="1"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施設</a:t>
            </a:r>
            <a:r>
              <a:rPr lang="ja-JP" altLang="en-US" sz="1200" dirty="0"/>
              <a:t>周辺や避難</a:t>
            </a:r>
            <a:r>
              <a:rPr lang="ja-JP" altLang="en-US" sz="1200" dirty="0" smtClean="0"/>
              <a:t>経路、利用者自宅等に、土砂災害や洪水、浸水の</a:t>
            </a:r>
            <a:r>
              <a:rPr lang="ja-JP" altLang="en-US" sz="1200" dirty="0"/>
              <a:t>危険がないか</a:t>
            </a:r>
            <a:r>
              <a:rPr lang="ja-JP" altLang="en-US" sz="1200" dirty="0" smtClean="0"/>
              <a:t>、この項目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で確認</a:t>
            </a:r>
            <a:r>
              <a:rPr lang="ja-JP" altLang="en-US" sz="1200" dirty="0"/>
              <a:t>することができます</a:t>
            </a:r>
            <a:r>
              <a:rPr lang="ja-JP" altLang="en-US" sz="1200" dirty="0" smtClean="0"/>
              <a:t>。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①</a:t>
            </a:r>
            <a:r>
              <a:rPr lang="en-US" altLang="ja-JP" sz="1200" dirty="0" smtClean="0"/>
              <a:t>+</a:t>
            </a:r>
            <a:r>
              <a:rPr lang="ja-JP" altLang="en-US" sz="1200" dirty="0" smtClean="0"/>
              <a:t>④（土砂キキクル</a:t>
            </a:r>
            <a:r>
              <a:rPr lang="en-US" altLang="ja-JP" sz="1200" dirty="0" smtClean="0"/>
              <a:t>+</a:t>
            </a:r>
            <a:r>
              <a:rPr lang="ja-JP" altLang="en-US" sz="1200" dirty="0" smtClean="0"/>
              <a:t>土砂災害警戒区域等）、③</a:t>
            </a:r>
            <a:r>
              <a:rPr lang="en-US" altLang="ja-JP" sz="1200" dirty="0" smtClean="0"/>
              <a:t>+</a:t>
            </a:r>
            <a:r>
              <a:rPr lang="ja-JP" altLang="en-US" sz="1200" dirty="0" smtClean="0"/>
              <a:t>④（洪水キキクル</a:t>
            </a:r>
            <a:r>
              <a:rPr lang="en-US" altLang="ja-JP" sz="1200" dirty="0" smtClean="0"/>
              <a:t>+</a:t>
            </a:r>
            <a:r>
              <a:rPr lang="ja-JP" altLang="en-US" sz="1200" dirty="0" smtClean="0"/>
              <a:t>洪水浸水想定区域）のように、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表示を重ねることができます。</a:t>
            </a:r>
            <a:r>
              <a:rPr lang="en-US" altLang="ja-JP" sz="1200" dirty="0" smtClean="0"/>
              <a:t>(</a:t>
            </a:r>
            <a:r>
              <a:rPr lang="ja-JP" altLang="en-US" sz="1200" dirty="0" smtClean="0"/>
              <a:t>下図）</a:t>
            </a: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b="1" dirty="0"/>
              <a:t>土砂</a:t>
            </a:r>
            <a:r>
              <a:rPr lang="ja-JP" altLang="en-US" sz="1200" b="1" dirty="0" smtClean="0"/>
              <a:t>災害・浸水害の分布は、画面右下に凡例が表示されます。（黄色→紫に近づくほど危険）</a:t>
            </a:r>
            <a:endParaRPr lang="en-US" altLang="ja-JP" sz="1200" b="1" dirty="0" smtClean="0"/>
          </a:p>
          <a:p>
            <a:pPr marL="0" indent="0">
              <a:buNone/>
            </a:pPr>
            <a:r>
              <a:rPr lang="ja-JP" altLang="en-US" sz="1200" b="1" dirty="0" smtClean="0"/>
              <a:t>警戒レベル</a:t>
            </a:r>
            <a:r>
              <a:rPr lang="en-US" altLang="ja-JP" sz="1200" b="1" dirty="0" smtClean="0"/>
              <a:t>3</a:t>
            </a:r>
            <a:r>
              <a:rPr lang="ja-JP" altLang="en-US" sz="1200" b="1" dirty="0" smtClean="0"/>
              <a:t>（赤色）で警報の高齢者等避難、警戒レベル</a:t>
            </a:r>
            <a:r>
              <a:rPr lang="en-US" altLang="ja-JP" sz="1200" b="1" dirty="0" smtClean="0"/>
              <a:t>4(</a:t>
            </a:r>
            <a:r>
              <a:rPr lang="ja-JP" altLang="en-US" sz="1200" b="1" dirty="0" smtClean="0"/>
              <a:t>薄紫色</a:t>
            </a:r>
            <a:r>
              <a:rPr lang="en-US" altLang="ja-JP" sz="1200" b="1" dirty="0" smtClean="0"/>
              <a:t>)</a:t>
            </a:r>
            <a:r>
              <a:rPr lang="ja-JP" altLang="en-US" sz="1200" b="1" dirty="0" smtClean="0"/>
              <a:t>で避難指示に相当しますので、</a:t>
            </a:r>
            <a:endParaRPr lang="en-US" altLang="ja-JP" sz="1200" b="1" dirty="0" smtClean="0"/>
          </a:p>
          <a:p>
            <a:pPr marL="0" indent="0">
              <a:buNone/>
            </a:pPr>
            <a:r>
              <a:rPr lang="ja-JP" altLang="en-US" sz="1200" b="1" dirty="0" smtClean="0"/>
              <a:t>早めの避難行動の参考としてください。</a:t>
            </a:r>
            <a:endParaRPr lang="en-US" altLang="ja-JP" sz="1200" b="1" dirty="0"/>
          </a:p>
          <a:p>
            <a:pPr marL="0" indent="0">
              <a:buNone/>
            </a:pPr>
            <a:endParaRPr kumimoji="1" lang="en-US" altLang="ja-JP" sz="1200" dirty="0" smtClean="0"/>
          </a:p>
        </p:txBody>
      </p:sp>
      <p:cxnSp>
        <p:nvCxnSpPr>
          <p:cNvPr id="8" name="直線コネクタ 7"/>
          <p:cNvCxnSpPr/>
          <p:nvPr/>
        </p:nvCxnSpPr>
        <p:spPr>
          <a:xfrm>
            <a:off x="116632" y="2483768"/>
            <a:ext cx="64087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>
          <a:xfrm>
            <a:off x="5213176" y="8693679"/>
            <a:ext cx="1600200" cy="486833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chemeClr val="tx1"/>
                </a:solidFill>
              </a:rPr>
              <a:t>4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9" y="6547793"/>
            <a:ext cx="2139211" cy="15525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8730" y="4225384"/>
            <a:ext cx="2921841" cy="99198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88" y="6561241"/>
            <a:ext cx="2121532" cy="153915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363" y="6573023"/>
            <a:ext cx="2095005" cy="152736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3" name="テキスト ボックス 22"/>
          <p:cNvSpPr txBox="1"/>
          <p:nvPr/>
        </p:nvSpPr>
        <p:spPr>
          <a:xfrm>
            <a:off x="116632" y="6506924"/>
            <a:ext cx="79208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①</a:t>
            </a:r>
            <a:r>
              <a:rPr lang="en-US" altLang="ja-JP" dirty="0" smtClean="0"/>
              <a:t>+</a:t>
            </a:r>
            <a:r>
              <a:rPr lang="ja-JP" altLang="en-US" dirty="0" smtClean="0"/>
              <a:t>④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408531" y="6535168"/>
            <a:ext cx="3600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②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631253" y="6544693"/>
            <a:ext cx="80161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③</a:t>
            </a:r>
            <a:r>
              <a:rPr lang="en-US" altLang="ja-JP" dirty="0" smtClean="0"/>
              <a:t>+</a:t>
            </a:r>
            <a:r>
              <a:rPr lang="ja-JP" altLang="en-US" dirty="0" smtClean="0"/>
              <a:t>④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087197" y="4859060"/>
            <a:ext cx="15639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/>
              <a:t>①    ②    ③    ④</a:t>
            </a:r>
            <a:endParaRPr kumimoji="1" lang="ja-JP" altLang="en-US" sz="1600" dirty="0"/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0207" y="2572056"/>
            <a:ext cx="1818327" cy="102676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2" name="円/楕円 31"/>
          <p:cNvSpPr/>
          <p:nvPr/>
        </p:nvSpPr>
        <p:spPr>
          <a:xfrm>
            <a:off x="5622421" y="2633779"/>
            <a:ext cx="293712" cy="2558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/>
          <p:cNvCxnSpPr/>
          <p:nvPr/>
        </p:nvCxnSpPr>
        <p:spPr>
          <a:xfrm>
            <a:off x="116632" y="3635896"/>
            <a:ext cx="64087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1" b="1648"/>
          <a:stretch/>
        </p:blipFill>
        <p:spPr>
          <a:xfrm>
            <a:off x="3891391" y="899592"/>
            <a:ext cx="2633953" cy="15439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2" name="角丸四角形 21"/>
          <p:cNvSpPr/>
          <p:nvPr/>
        </p:nvSpPr>
        <p:spPr>
          <a:xfrm>
            <a:off x="4791035" y="1514708"/>
            <a:ext cx="808753" cy="1457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 34"/>
          <p:cNvSpPr/>
          <p:nvPr/>
        </p:nvSpPr>
        <p:spPr>
          <a:xfrm>
            <a:off x="3893104" y="1667106"/>
            <a:ext cx="808753" cy="1457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角丸四角形 35"/>
          <p:cNvSpPr/>
          <p:nvPr/>
        </p:nvSpPr>
        <p:spPr>
          <a:xfrm>
            <a:off x="5676609" y="1518054"/>
            <a:ext cx="808753" cy="1457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99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43005" y="899592"/>
            <a:ext cx="6858000" cy="8244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200" dirty="0" smtClean="0"/>
              <a:t>＜</a:t>
            </a:r>
            <a:r>
              <a:rPr lang="ja-JP" altLang="en-US" sz="1200" dirty="0"/>
              <a:t>手順</a:t>
            </a:r>
            <a:r>
              <a:rPr lang="en-US" altLang="ja-JP" sz="1200" dirty="0"/>
              <a:t>1</a:t>
            </a:r>
            <a:r>
              <a:rPr lang="ja-JP" altLang="en-US" sz="1200" dirty="0"/>
              <a:t>＞</a:t>
            </a:r>
            <a:endParaRPr lang="en-US" altLang="ja-JP" sz="1200" dirty="0"/>
          </a:p>
          <a:p>
            <a:pPr marL="0" indent="0">
              <a:buNone/>
            </a:pPr>
            <a:r>
              <a:rPr lang="en-US" altLang="ja-JP" sz="1200" dirty="0" smtClean="0"/>
              <a:t>2</a:t>
            </a:r>
            <a:r>
              <a:rPr lang="ja-JP" altLang="en-US" sz="1200" dirty="0" smtClean="0"/>
              <a:t>ページ手順</a:t>
            </a:r>
            <a:r>
              <a:rPr lang="en-US" altLang="ja-JP" sz="1200" dirty="0" smtClean="0"/>
              <a:t>3</a:t>
            </a:r>
            <a:r>
              <a:rPr lang="ja-JP" altLang="en-US" sz="1200" dirty="0" smtClean="0"/>
              <a:t>の画面にある、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b="1" dirty="0" smtClean="0"/>
              <a:t>「あなたの街の防災情報」ボタン</a:t>
            </a:r>
            <a:r>
              <a:rPr lang="ja-JP" altLang="en-US" sz="1200" dirty="0" smtClean="0"/>
              <a:t>をクリックします。（</a:t>
            </a:r>
            <a:r>
              <a:rPr lang="ja-JP" altLang="en-US" sz="1200" dirty="0"/>
              <a:t>右図）</a:t>
            </a:r>
            <a:endParaRPr lang="en-US" altLang="ja-JP" sz="1200" dirty="0"/>
          </a:p>
          <a:p>
            <a:pPr marL="0" indent="0">
              <a:buNone/>
            </a:pPr>
            <a:endParaRPr lang="en-US" altLang="ja-JP" sz="1200" b="1" dirty="0" smtClean="0"/>
          </a:p>
          <a:p>
            <a:pPr marL="0" indent="0">
              <a:buNone/>
            </a:pPr>
            <a:r>
              <a:rPr lang="ja-JP" altLang="en-US" sz="1200" b="1" dirty="0" smtClean="0"/>
              <a:t>　</a:t>
            </a:r>
            <a:endParaRPr lang="en-US" altLang="ja-JP" sz="1200" b="1" dirty="0" smtClean="0"/>
          </a:p>
          <a:p>
            <a:pPr marL="0" indent="0">
              <a:buNone/>
            </a:pPr>
            <a:endParaRPr lang="en-US" altLang="ja-JP" sz="1200" b="1" dirty="0"/>
          </a:p>
          <a:p>
            <a:pPr marL="0" indent="0">
              <a:buNone/>
            </a:pPr>
            <a:endParaRPr lang="en-US" altLang="ja-JP" sz="1200" b="1" dirty="0" smtClean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＜手順</a:t>
            </a:r>
            <a:r>
              <a:rPr lang="en-US" altLang="ja-JP" sz="1200" dirty="0" smtClean="0"/>
              <a:t>2</a:t>
            </a:r>
            <a:r>
              <a:rPr lang="ja-JP" altLang="en-US" sz="1200" dirty="0" smtClean="0"/>
              <a:t>＞</a:t>
            </a:r>
            <a:endParaRPr lang="en-US" altLang="ja-JP" sz="1200" dirty="0"/>
          </a:p>
          <a:p>
            <a:pPr marL="0" indent="0">
              <a:buNone/>
            </a:pPr>
            <a:r>
              <a:rPr lang="ja-JP" altLang="en-US" sz="1200" b="1" dirty="0" smtClean="0"/>
              <a:t>「気象警報・注意報」のボタン</a:t>
            </a:r>
            <a:r>
              <a:rPr lang="ja-JP" altLang="en-US" sz="1200" dirty="0" smtClean="0"/>
              <a:t>をクリックします。（右図）</a:t>
            </a: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1200" dirty="0" smtClean="0"/>
              <a:t>＜手順</a:t>
            </a:r>
            <a:r>
              <a:rPr lang="en-US" altLang="ja-JP" sz="1200" dirty="0" smtClean="0"/>
              <a:t>3</a:t>
            </a:r>
            <a:r>
              <a:rPr lang="ja-JP" altLang="en-US" sz="1200" dirty="0" smtClean="0"/>
              <a:t>＞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b="1" dirty="0" smtClean="0"/>
              <a:t>地図上の大牟田市のエリア</a:t>
            </a:r>
            <a:r>
              <a:rPr lang="ja-JP" altLang="en-US" sz="1200" dirty="0" smtClean="0"/>
              <a:t>をクリックします。（右図）</a:t>
            </a: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 smtClean="0"/>
              <a:t>＜手順</a:t>
            </a:r>
            <a:r>
              <a:rPr lang="en-US" altLang="ja-JP" sz="1200" dirty="0" smtClean="0"/>
              <a:t>4</a:t>
            </a:r>
            <a:r>
              <a:rPr lang="ja-JP" altLang="en-US" sz="1200" dirty="0" smtClean="0"/>
              <a:t>＞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大牟田市に関する気象注意報・警報や、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今後の予想が表示されます。</a:t>
            </a: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＜情報の活用について＞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/>
              <a:t>夜間</a:t>
            </a:r>
            <a:r>
              <a:rPr lang="ja-JP" altLang="en-US" sz="1200" dirty="0" smtClean="0"/>
              <a:t>に警報が発表される予想がある場合は、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/>
              <a:t>防災体制の変更や避難の</a:t>
            </a:r>
            <a:r>
              <a:rPr lang="ja-JP" altLang="en-US" sz="1200" dirty="0" smtClean="0"/>
              <a:t>検討を行うなど、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早期対応に活用します。</a:t>
            </a:r>
            <a:endParaRPr lang="en-US" altLang="ja-JP" sz="1200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-36512"/>
            <a:ext cx="6182444" cy="821440"/>
          </a:xfrm>
        </p:spPr>
        <p:txBody>
          <a:bodyPr>
            <a:noAutofit/>
          </a:bodyPr>
          <a:lstStyle/>
          <a:p>
            <a:r>
              <a:rPr kumimoji="1" lang="ja-JP" altLang="en-US" sz="2000" b="1" dirty="0" smtClean="0"/>
              <a:t>注意報・警報の確認</a:t>
            </a:r>
            <a:endParaRPr kumimoji="1" lang="ja-JP" altLang="en-US" sz="2000" b="1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116632" y="2483768"/>
            <a:ext cx="646671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80628" y="3635896"/>
            <a:ext cx="653872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>
          <a:xfrm>
            <a:off x="5229200" y="8693679"/>
            <a:ext cx="1600200" cy="486833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chemeClr val="tx1"/>
                </a:solidFill>
              </a:rPr>
              <a:t>5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4581128" y="829202"/>
            <a:ext cx="2074230" cy="1620658"/>
            <a:chOff x="4581128" y="829202"/>
            <a:chExt cx="2074230" cy="1620658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81128" y="831370"/>
              <a:ext cx="2074230" cy="161849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16" name="円/楕円 15"/>
            <p:cNvSpPr/>
            <p:nvPr/>
          </p:nvSpPr>
          <p:spPr>
            <a:xfrm>
              <a:off x="5071546" y="829202"/>
              <a:ext cx="1033331" cy="14239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7948" y="2722959"/>
            <a:ext cx="1961406" cy="82148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9" name="円/楕円 28"/>
          <p:cNvSpPr/>
          <p:nvPr/>
        </p:nvSpPr>
        <p:spPr>
          <a:xfrm>
            <a:off x="5593024" y="3010852"/>
            <a:ext cx="860312" cy="1929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7474" y="3783451"/>
            <a:ext cx="1915876" cy="143662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0" name="円/楕円 29"/>
          <p:cNvSpPr/>
          <p:nvPr/>
        </p:nvSpPr>
        <p:spPr>
          <a:xfrm>
            <a:off x="5411290" y="4345713"/>
            <a:ext cx="391051" cy="3640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コネクタ 31"/>
          <p:cNvCxnSpPr/>
          <p:nvPr/>
        </p:nvCxnSpPr>
        <p:spPr>
          <a:xfrm>
            <a:off x="58626" y="5292080"/>
            <a:ext cx="653872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1822" y="5511095"/>
            <a:ext cx="2945530" cy="20132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7611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-36512"/>
            <a:ext cx="6182444" cy="821440"/>
          </a:xfrm>
        </p:spPr>
        <p:txBody>
          <a:bodyPr>
            <a:noAutofit/>
          </a:bodyPr>
          <a:lstStyle/>
          <a:p>
            <a:r>
              <a:rPr kumimoji="1" lang="ja-JP" altLang="en-US" sz="2000" b="1" dirty="0" smtClean="0"/>
              <a:t>１０分雨量</a:t>
            </a:r>
            <a:r>
              <a:rPr lang="en-US" altLang="ja-JP" sz="2000" b="1" dirty="0" smtClean="0"/>
              <a:t>[ </a:t>
            </a:r>
            <a:r>
              <a:rPr lang="ja-JP" altLang="en-US" sz="2000" b="1" dirty="0" smtClean="0"/>
              <a:t>歴木・小浜・アメダス</a:t>
            </a:r>
            <a:r>
              <a:rPr lang="en-US" altLang="ja-JP" sz="2000" b="1" dirty="0" smtClean="0"/>
              <a:t>(</a:t>
            </a:r>
            <a:r>
              <a:rPr lang="ja-JP" altLang="en-US" sz="2000" b="1" dirty="0" smtClean="0"/>
              <a:t>笹原</a:t>
            </a:r>
            <a:r>
              <a:rPr lang="en-US" altLang="ja-JP" sz="2000" b="1" dirty="0" smtClean="0"/>
              <a:t>) ]</a:t>
            </a:r>
            <a:endParaRPr kumimoji="1" lang="ja-JP" altLang="en-US" sz="2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793144"/>
            <a:ext cx="6858000" cy="83508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1200" dirty="0" smtClean="0"/>
              <a:t>＜</a:t>
            </a:r>
            <a:r>
              <a:rPr lang="ja-JP" altLang="en-US" sz="1200" dirty="0"/>
              <a:t>手順</a:t>
            </a:r>
            <a:r>
              <a:rPr lang="en-US" altLang="ja-JP" sz="1200" dirty="0"/>
              <a:t>1</a:t>
            </a:r>
            <a:r>
              <a:rPr lang="ja-JP" altLang="en-US" sz="1200" dirty="0"/>
              <a:t>＞</a:t>
            </a: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/>
              <a:t>次の①または②のいずれかの方法</a:t>
            </a:r>
            <a:r>
              <a:rPr lang="ja-JP" altLang="en-US" sz="1200" dirty="0" smtClean="0"/>
              <a:t>で国土交通省の</a:t>
            </a:r>
            <a:r>
              <a:rPr lang="ja-JP" altLang="en-US" sz="1200" dirty="0"/>
              <a:t>ページ</a:t>
            </a: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/>
              <a:t>を表示させます。</a:t>
            </a: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/>
              <a:t>①インターネット検索サイト</a:t>
            </a:r>
            <a:r>
              <a:rPr lang="ja-JP" altLang="en-US" sz="1200" dirty="0" smtClean="0"/>
              <a:t>で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b="1" dirty="0"/>
              <a:t>「国土交通省　川の防災情報</a:t>
            </a:r>
            <a:r>
              <a:rPr lang="ja-JP" altLang="en-US" sz="1200" b="1" dirty="0" smtClean="0"/>
              <a:t>」</a:t>
            </a:r>
            <a:r>
              <a:rPr lang="ja-JP" altLang="en-US" sz="1200" dirty="0" smtClean="0"/>
              <a:t>　を</a:t>
            </a:r>
            <a:r>
              <a:rPr lang="ja-JP" altLang="en-US" sz="1200" dirty="0"/>
              <a:t>検索します</a:t>
            </a:r>
            <a:r>
              <a:rPr lang="ja-JP" altLang="en-US" sz="1200" dirty="0" smtClean="0"/>
              <a:t>。</a:t>
            </a: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/>
              <a:t>②インターネットブラウザの</a:t>
            </a:r>
            <a:r>
              <a:rPr lang="en-US" altLang="ja-JP" sz="1200" dirty="0"/>
              <a:t>URL</a:t>
            </a:r>
            <a:r>
              <a:rPr lang="ja-JP" altLang="en-US" sz="1200" dirty="0"/>
              <a:t>欄に、</a:t>
            </a:r>
            <a:endParaRPr lang="en-US" altLang="ja-JP" sz="1200" dirty="0"/>
          </a:p>
          <a:p>
            <a:pPr marL="0" indent="0">
              <a:buNone/>
            </a:pPr>
            <a:r>
              <a:rPr lang="en-US" altLang="ja-JP" sz="1200" b="1" dirty="0"/>
              <a:t>https://www.river.go.jp</a:t>
            </a:r>
            <a:r>
              <a:rPr lang="en-US" altLang="ja-JP" sz="1200" b="1" dirty="0" smtClean="0"/>
              <a:t>/</a:t>
            </a:r>
            <a:r>
              <a:rPr lang="ja-JP" altLang="en-US" sz="1200" b="1" dirty="0" smtClean="0"/>
              <a:t>　</a:t>
            </a:r>
            <a:r>
              <a:rPr lang="ja-JP" altLang="en-US" sz="1200" dirty="0" smtClean="0"/>
              <a:t>を入力します。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b="1" dirty="0" smtClean="0"/>
              <a:t>　</a:t>
            </a:r>
            <a:r>
              <a:rPr lang="en-US" altLang="ja-JP" sz="1050" b="1" dirty="0" smtClean="0"/>
              <a:t>※Google </a:t>
            </a:r>
            <a:r>
              <a:rPr lang="en-US" altLang="ja-JP" sz="1050" b="1" dirty="0" err="1" smtClean="0"/>
              <a:t>Chrome,Safari,Microsoft</a:t>
            </a:r>
            <a:r>
              <a:rPr lang="en-US" altLang="ja-JP" sz="1050" b="1" dirty="0" smtClean="0"/>
              <a:t> Edge</a:t>
            </a:r>
            <a:r>
              <a:rPr lang="ja-JP" altLang="en-US" sz="1050" b="1" dirty="0" smtClean="0"/>
              <a:t>からアクセスして</a:t>
            </a:r>
            <a:endParaRPr lang="en-US" altLang="ja-JP" sz="1050" b="1" dirty="0" smtClean="0"/>
          </a:p>
          <a:p>
            <a:pPr marL="0" indent="0">
              <a:buNone/>
            </a:pPr>
            <a:r>
              <a:rPr lang="ja-JP" altLang="en-US" sz="1050" b="1" dirty="0" smtClean="0"/>
              <a:t>　　　ください</a:t>
            </a:r>
            <a:endParaRPr lang="en-US" altLang="ja-JP" sz="1050" b="1" dirty="0" smtClean="0"/>
          </a:p>
          <a:p>
            <a:pPr marL="0" indent="0">
              <a:buNone/>
            </a:pPr>
            <a:endParaRPr lang="en-US" altLang="ja-JP" sz="1200" b="1" dirty="0" smtClean="0"/>
          </a:p>
          <a:p>
            <a:pPr marL="0" indent="0">
              <a:buNone/>
            </a:pPr>
            <a:r>
              <a:rPr lang="ja-JP" altLang="en-US" sz="1200" dirty="0" smtClean="0"/>
              <a:t>＜手順</a:t>
            </a:r>
            <a:r>
              <a:rPr lang="en-US" altLang="ja-JP" sz="1200" dirty="0" smtClean="0"/>
              <a:t>2</a:t>
            </a:r>
            <a:r>
              <a:rPr lang="ja-JP" altLang="en-US" sz="1200" dirty="0" smtClean="0"/>
              <a:t>＞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b="1" dirty="0" smtClean="0"/>
              <a:t>「</a:t>
            </a:r>
            <a:r>
              <a:rPr lang="ja-JP" altLang="en-US" sz="1200" b="1" dirty="0"/>
              <a:t>雨</a:t>
            </a:r>
            <a:r>
              <a:rPr lang="ja-JP" altLang="en-US" sz="1200" b="1" dirty="0" smtClean="0"/>
              <a:t>の状況を調べる」項目の</a:t>
            </a:r>
            <a:endParaRPr lang="en-US" altLang="ja-JP" sz="1200" b="1" dirty="0" smtClean="0"/>
          </a:p>
          <a:p>
            <a:pPr marL="0" indent="0">
              <a:buNone/>
            </a:pPr>
            <a:r>
              <a:rPr lang="ja-JP" altLang="en-US" sz="1200" b="1" dirty="0" smtClean="0"/>
              <a:t>「雨量観測所」アイコン</a:t>
            </a:r>
            <a:r>
              <a:rPr lang="ja-JP" altLang="en-US" sz="1200" dirty="0" smtClean="0"/>
              <a:t>をクリックします。（右図）</a:t>
            </a: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b="1" dirty="0" smtClean="0"/>
          </a:p>
          <a:p>
            <a:pPr marL="0" indent="0">
              <a:buNone/>
            </a:pPr>
            <a:r>
              <a:rPr lang="ja-JP" altLang="en-US" sz="1200" dirty="0" smtClean="0"/>
              <a:t>＜手順</a:t>
            </a:r>
            <a:r>
              <a:rPr lang="en-US" altLang="ja-JP" sz="1200" dirty="0" smtClean="0"/>
              <a:t>3</a:t>
            </a:r>
            <a:r>
              <a:rPr lang="ja-JP" altLang="en-US" sz="1200" dirty="0" smtClean="0"/>
              <a:t>＞</a:t>
            </a:r>
            <a:endParaRPr lang="en-US" altLang="ja-JP" sz="1200" b="1" dirty="0"/>
          </a:p>
          <a:p>
            <a:pPr marL="0" indent="0">
              <a:buNone/>
            </a:pPr>
            <a:r>
              <a:rPr lang="ja-JP" altLang="en-US" sz="1200" dirty="0" smtClean="0"/>
              <a:t>日本地図が表示されますので、地図左上の虫眼鏡マークを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クリックします。</a:t>
            </a: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b="1" dirty="0"/>
          </a:p>
          <a:p>
            <a:pPr marL="0" indent="0">
              <a:buNone/>
            </a:pPr>
            <a:endParaRPr lang="en-US" altLang="ja-JP" sz="1200" b="1" dirty="0" smtClean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＜手順</a:t>
            </a:r>
            <a:r>
              <a:rPr lang="en-US" altLang="ja-JP" sz="1200" dirty="0" smtClean="0"/>
              <a:t>4</a:t>
            </a:r>
            <a:r>
              <a:rPr lang="ja-JP" altLang="en-US" sz="1200" dirty="0" smtClean="0"/>
              <a:t>＞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b="1" dirty="0" smtClean="0"/>
              <a:t>「市町村名検索」欄</a:t>
            </a:r>
            <a:r>
              <a:rPr lang="ja-JP" altLang="en-US" sz="1200" dirty="0" smtClean="0"/>
              <a:t>に「大牟田市」を入力し、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検索結果の「福岡県　大牟田市」を選択します。</a:t>
            </a: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 smtClean="0"/>
              <a:t>（</a:t>
            </a:r>
            <a:r>
              <a:rPr lang="ja-JP" altLang="en-US" sz="1200" dirty="0"/>
              <a:t>次</a:t>
            </a:r>
            <a:r>
              <a:rPr lang="ja-JP" altLang="en-US" sz="1200" dirty="0" smtClean="0"/>
              <a:t>ページにつづく）</a:t>
            </a:r>
            <a:endParaRPr lang="en-US" altLang="ja-JP" sz="1200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188640" y="2915816"/>
            <a:ext cx="64087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88640" y="4932040"/>
            <a:ext cx="64087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88640" y="6876256"/>
            <a:ext cx="64087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>
          <a:xfrm>
            <a:off x="5229200" y="8676456"/>
            <a:ext cx="1600200" cy="486833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chemeClr val="tx1"/>
                </a:solidFill>
              </a:rPr>
              <a:t>6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206" y="827584"/>
            <a:ext cx="2774468" cy="202060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71" y="3284857"/>
            <a:ext cx="3064651" cy="109451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8" name="円/楕円 17"/>
          <p:cNvSpPr/>
          <p:nvPr/>
        </p:nvSpPr>
        <p:spPr>
          <a:xfrm>
            <a:off x="4970460" y="3612126"/>
            <a:ext cx="1638510" cy="7398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3606" y="5078940"/>
            <a:ext cx="2467209" cy="158129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9" name="円/楕円 18"/>
          <p:cNvSpPr/>
          <p:nvPr/>
        </p:nvSpPr>
        <p:spPr>
          <a:xfrm>
            <a:off x="3949206" y="5220072"/>
            <a:ext cx="330513" cy="3078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7377" y="7198845"/>
            <a:ext cx="2771593" cy="167220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円/楕円 5"/>
          <p:cNvSpPr/>
          <p:nvPr/>
        </p:nvSpPr>
        <p:spPr>
          <a:xfrm>
            <a:off x="3590191" y="7524328"/>
            <a:ext cx="1379056" cy="7986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5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-36512"/>
            <a:ext cx="6182444" cy="821440"/>
          </a:xfrm>
        </p:spPr>
        <p:txBody>
          <a:bodyPr>
            <a:noAutofit/>
          </a:bodyPr>
          <a:lstStyle/>
          <a:p>
            <a:r>
              <a:rPr kumimoji="1" lang="ja-JP" altLang="en-US" sz="2000" b="1" dirty="0" smtClean="0"/>
              <a:t>１０分雨量</a:t>
            </a:r>
            <a:r>
              <a:rPr lang="en-US" altLang="ja-JP" sz="2000" b="1" dirty="0" smtClean="0"/>
              <a:t>[ </a:t>
            </a:r>
            <a:r>
              <a:rPr lang="ja-JP" altLang="en-US" sz="2000" b="1" dirty="0" smtClean="0"/>
              <a:t>歴木・小浜・アメダス</a:t>
            </a:r>
            <a:r>
              <a:rPr lang="en-US" altLang="ja-JP" sz="2000" b="1" dirty="0" smtClean="0"/>
              <a:t>(</a:t>
            </a:r>
            <a:r>
              <a:rPr lang="ja-JP" altLang="en-US" sz="2000" b="1" dirty="0" smtClean="0"/>
              <a:t>笹原</a:t>
            </a:r>
            <a:r>
              <a:rPr lang="en-US" altLang="ja-JP" sz="2000" b="1" dirty="0" smtClean="0"/>
              <a:t>) ]</a:t>
            </a:r>
            <a:r>
              <a:rPr lang="ja-JP" altLang="en-US" sz="2000" b="1" dirty="0" smtClean="0"/>
              <a:t>（つづき）</a:t>
            </a:r>
            <a:endParaRPr kumimoji="1" lang="ja-JP" altLang="en-US" sz="2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761081"/>
            <a:ext cx="6829400" cy="8370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200" dirty="0" smtClean="0"/>
              <a:t>＜手順</a:t>
            </a:r>
            <a:r>
              <a:rPr lang="en-US" altLang="ja-JP" sz="1200" dirty="0" smtClean="0"/>
              <a:t>5</a:t>
            </a:r>
            <a:r>
              <a:rPr lang="ja-JP" altLang="en-US" sz="1200" dirty="0" smtClean="0"/>
              <a:t>＞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/>
              <a:t>画面</a:t>
            </a:r>
            <a:r>
              <a:rPr lang="ja-JP" altLang="en-US" sz="1200" dirty="0" smtClean="0"/>
              <a:t>左下の表示切替ボタンを押し、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b="1" dirty="0" smtClean="0"/>
              <a:t>「表示観測所」</a:t>
            </a:r>
            <a:r>
              <a:rPr lang="ja-JP" altLang="en-US" sz="1200" dirty="0"/>
              <a:t>の</a:t>
            </a:r>
            <a:r>
              <a:rPr lang="ja-JP" altLang="en-US" sz="1200" dirty="0" smtClean="0"/>
              <a:t>欄から</a:t>
            </a:r>
            <a:r>
              <a:rPr lang="ja-JP" altLang="en-US" sz="1200" b="1" dirty="0" smtClean="0"/>
              <a:t>「雨量」</a:t>
            </a:r>
            <a:r>
              <a:rPr lang="ja-JP" altLang="en-US" sz="1200" dirty="0" smtClean="0"/>
              <a:t>を選択します。</a:t>
            </a:r>
            <a:endParaRPr lang="en-US" altLang="ja-JP" sz="1200" b="1" dirty="0" smtClean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大牟田市の各雨量計のアイコンが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表示されます。（地図上傘マークのアイコン）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各場所のアイコンをクリックすると、雨量グラフや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詳細情報が表示されます。</a:t>
            </a: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＜情報の活用について＞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施設最寄の雨量計・河川の水位観測所の数値を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確認し、防災体制の変更や情報伝達、避難経路の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決定などに活用します。</a:t>
            </a:r>
            <a:endParaRPr lang="en-US" altLang="ja-JP" sz="1200" dirty="0" smtClean="0"/>
          </a:p>
        </p:txBody>
      </p:sp>
      <p:sp>
        <p:nvSpPr>
          <p:cNvPr id="21" name="スライド番号プレースホルダー 20"/>
          <p:cNvSpPr>
            <a:spLocks noGrp="1"/>
          </p:cNvSpPr>
          <p:nvPr>
            <p:ph type="sldNum" sz="quarter" idx="12"/>
          </p:nvPr>
        </p:nvSpPr>
        <p:spPr>
          <a:xfrm>
            <a:off x="5285184" y="8676456"/>
            <a:ext cx="1600200" cy="486833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chemeClr val="tx1"/>
                </a:solidFill>
              </a:rPr>
              <a:t>7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2" name="スライド番号プレースホルダー 19"/>
          <p:cNvSpPr txBox="1">
            <a:spLocks/>
          </p:cNvSpPr>
          <p:nvPr/>
        </p:nvSpPr>
        <p:spPr>
          <a:xfrm>
            <a:off x="5213176" y="867645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b="1" dirty="0">
              <a:solidFill>
                <a:schemeClr val="tx1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933056" y="7300811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933056" y="6282861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29" y="3347865"/>
            <a:ext cx="2934274" cy="210814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41" name="直線コネクタ 40"/>
          <p:cNvCxnSpPr/>
          <p:nvPr/>
        </p:nvCxnSpPr>
        <p:spPr>
          <a:xfrm>
            <a:off x="154891" y="3227652"/>
            <a:ext cx="64087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9329" y="755576"/>
            <a:ext cx="2924944" cy="230639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6" name="円/楕円 45"/>
          <p:cNvSpPr/>
          <p:nvPr/>
        </p:nvSpPr>
        <p:spPr>
          <a:xfrm>
            <a:off x="4965196" y="2798997"/>
            <a:ext cx="864096" cy="3328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113076" y="1398154"/>
            <a:ext cx="864096" cy="5106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08" y="5652120"/>
            <a:ext cx="3073347" cy="218046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16" y="4499992"/>
            <a:ext cx="581025" cy="5810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0417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-36512"/>
            <a:ext cx="6182444" cy="821440"/>
          </a:xfrm>
        </p:spPr>
        <p:txBody>
          <a:bodyPr>
            <a:noAutofit/>
          </a:bodyPr>
          <a:lstStyle/>
          <a:p>
            <a:r>
              <a:rPr kumimoji="1" lang="ja-JP" altLang="en-US" sz="2000" b="1" dirty="0" smtClean="0"/>
              <a:t>水位情報　　堂面川（畔切橋）・諏訪川（臼井橋）</a:t>
            </a:r>
            <a:endParaRPr kumimoji="1" lang="ja-JP" altLang="en-US" sz="2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755576"/>
            <a:ext cx="6858000" cy="8388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200" dirty="0" smtClean="0"/>
              <a:t>＜</a:t>
            </a:r>
            <a:r>
              <a:rPr lang="ja-JP" altLang="en-US" sz="1200" dirty="0"/>
              <a:t>手順</a:t>
            </a:r>
            <a:r>
              <a:rPr lang="en-US" altLang="ja-JP" sz="1200" dirty="0"/>
              <a:t>1</a:t>
            </a:r>
            <a:r>
              <a:rPr lang="ja-JP" altLang="en-US" sz="1200" dirty="0"/>
              <a:t>＞</a:t>
            </a: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/>
              <a:t>次の①または②のいずれかの方法</a:t>
            </a:r>
            <a:r>
              <a:rPr lang="ja-JP" altLang="en-US" sz="1200" dirty="0" smtClean="0"/>
              <a:t>で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福岡県総合防災情報のページを表示します。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①</a:t>
            </a:r>
            <a:r>
              <a:rPr lang="ja-JP" altLang="en-US" sz="1200" dirty="0"/>
              <a:t>インターネット検索サイトで</a:t>
            </a: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/>
              <a:t>「</a:t>
            </a:r>
            <a:r>
              <a:rPr lang="ja-JP" altLang="en-US" sz="1200" dirty="0" smtClean="0"/>
              <a:t>福岡県総合防災</a:t>
            </a:r>
            <a:r>
              <a:rPr lang="ja-JP" altLang="en-US" sz="1200" dirty="0"/>
              <a:t>情報」</a:t>
            </a:r>
            <a:r>
              <a:rPr lang="ja-JP" altLang="en-US" sz="1200" dirty="0" smtClean="0"/>
              <a:t>を</a:t>
            </a:r>
            <a:r>
              <a:rPr lang="ja-JP" altLang="en-US" sz="1200" dirty="0"/>
              <a:t>検索します。</a:t>
            </a: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/>
              <a:t>または</a:t>
            </a: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/>
              <a:t>②インターネットブラウザの</a:t>
            </a:r>
            <a:r>
              <a:rPr lang="en-US" altLang="ja-JP" sz="1200" dirty="0"/>
              <a:t>URL</a:t>
            </a:r>
            <a:r>
              <a:rPr lang="ja-JP" altLang="en-US" sz="1200" dirty="0"/>
              <a:t>欄に</a:t>
            </a:r>
            <a:r>
              <a:rPr lang="ja-JP" altLang="en-US" sz="1200" dirty="0" smtClean="0"/>
              <a:t>、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en-US" altLang="ja-JP" sz="1200" dirty="0" smtClean="0"/>
              <a:t>http://doboku-bousai.pref.fukuoka.lg.jp/gis</a:t>
            </a:r>
          </a:p>
          <a:p>
            <a:pPr marL="0" indent="0">
              <a:buNone/>
            </a:pPr>
            <a:r>
              <a:rPr lang="ja-JP" altLang="en-US" sz="1200" dirty="0" smtClean="0"/>
              <a:t>を入力します。</a:t>
            </a: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＜手順</a:t>
            </a:r>
            <a:r>
              <a:rPr lang="en-US" altLang="ja-JP" sz="1200" dirty="0" smtClean="0"/>
              <a:t>2</a:t>
            </a:r>
            <a:r>
              <a:rPr lang="ja-JP" altLang="en-US" sz="1200" dirty="0" smtClean="0"/>
              <a:t>＞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/>
              <a:t>河川</a:t>
            </a:r>
            <a:r>
              <a:rPr lang="ja-JP" altLang="en-US" sz="1200" dirty="0" smtClean="0"/>
              <a:t>情報　－　水位情報の項目にある</a:t>
            </a:r>
            <a:r>
              <a:rPr lang="ja-JP" altLang="en-US" sz="1200" b="1" dirty="0" smtClean="0"/>
              <a:t>「詳細表示」</a:t>
            </a:r>
            <a:r>
              <a:rPr lang="ja-JP" altLang="en-US" sz="1200" dirty="0" smtClean="0"/>
              <a:t>のボタン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をクリックします。</a:t>
            </a: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endParaRPr lang="en-US" altLang="ja-JP" sz="1200" b="1" dirty="0"/>
          </a:p>
          <a:p>
            <a:pPr marL="0" indent="0">
              <a:buNone/>
            </a:pPr>
            <a:endParaRPr lang="en-US" altLang="ja-JP" sz="1200" b="1" dirty="0" smtClean="0"/>
          </a:p>
          <a:p>
            <a:pPr marL="0" indent="0">
              <a:buNone/>
            </a:pPr>
            <a:endParaRPr lang="en-US" altLang="ja-JP" sz="1200" b="1" dirty="0"/>
          </a:p>
          <a:p>
            <a:pPr marL="0" indent="0">
              <a:buNone/>
            </a:pPr>
            <a:r>
              <a:rPr lang="ja-JP" altLang="en-US" sz="1200" dirty="0" smtClean="0"/>
              <a:t>＜手順</a:t>
            </a:r>
            <a:r>
              <a:rPr lang="en-US" altLang="ja-JP" sz="1200" dirty="0" smtClean="0"/>
              <a:t>3</a:t>
            </a:r>
            <a:r>
              <a:rPr lang="ja-JP" altLang="en-US" sz="1200" dirty="0" smtClean="0"/>
              <a:t>＞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福岡県全体の地図が表示されます。</a:t>
            </a:r>
            <a:endParaRPr lang="en-US" altLang="ja-JP" sz="1200" dirty="0" smtClean="0"/>
          </a:p>
          <a:p>
            <a:pPr marL="0" indent="0">
              <a:buNone/>
            </a:pPr>
            <a:endParaRPr lang="en-US" altLang="ja-JP" sz="1200" b="1" dirty="0" smtClean="0"/>
          </a:p>
          <a:p>
            <a:pPr marL="0" indent="0">
              <a:buNone/>
            </a:pPr>
            <a:endParaRPr lang="en-US" altLang="ja-JP" sz="1200" b="1" dirty="0"/>
          </a:p>
          <a:p>
            <a:pPr marL="0" indent="0">
              <a:buNone/>
            </a:pPr>
            <a:endParaRPr lang="en-US" altLang="ja-JP" sz="1200" b="1" dirty="0" smtClean="0"/>
          </a:p>
          <a:p>
            <a:pPr marL="0" indent="0">
              <a:buNone/>
            </a:pPr>
            <a:endParaRPr lang="en-US" altLang="ja-JP" sz="1200" b="1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 smtClean="0"/>
              <a:t>＜手順</a:t>
            </a:r>
            <a:r>
              <a:rPr lang="en-US" altLang="ja-JP" sz="1200" dirty="0" smtClean="0"/>
              <a:t>4</a:t>
            </a:r>
            <a:r>
              <a:rPr lang="ja-JP" altLang="en-US" sz="1200" dirty="0" smtClean="0"/>
              <a:t>＞</a:t>
            </a:r>
            <a:endParaRPr lang="en-US" altLang="ja-JP" sz="1200" dirty="0"/>
          </a:p>
          <a:p>
            <a:pPr marL="0" indent="0">
              <a:buNone/>
            </a:pPr>
            <a:r>
              <a:rPr lang="ja-JP" altLang="en-US" sz="1200" b="1" dirty="0" smtClean="0"/>
              <a:t>地図上の三角形のアイコン</a:t>
            </a:r>
            <a:r>
              <a:rPr lang="ja-JP" altLang="en-US" sz="1200" dirty="0" smtClean="0"/>
              <a:t>をクリックします。（右図１）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①堂面川（畔切橋）水位計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 smtClean="0"/>
              <a:t>②諏訪川（臼井橋）水位計</a:t>
            </a:r>
            <a:endParaRPr lang="en-US" altLang="ja-JP" sz="1200" dirty="0" smtClean="0"/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 smtClean="0"/>
              <a:t>＜情報の活用について＞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1200" dirty="0" smtClean="0"/>
              <a:t>施設最寄水位計の数値・危険水位（右図</a:t>
            </a:r>
            <a:r>
              <a:rPr lang="en-US" altLang="ja-JP" sz="1200" dirty="0" smtClean="0"/>
              <a:t>2</a:t>
            </a:r>
            <a:r>
              <a:rPr lang="ja-JP" altLang="en-US" sz="1200" dirty="0" smtClean="0"/>
              <a:t>）を確認</a:t>
            </a:r>
            <a:r>
              <a:rPr lang="ja-JP" altLang="en-US" sz="1200" dirty="0"/>
              <a:t>し、</a:t>
            </a: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/>
              <a:t>防災体制の変更や情報伝達、避難経路の決定などに</a:t>
            </a:r>
            <a:endParaRPr lang="en-US" altLang="ja-JP" sz="1200" dirty="0"/>
          </a:p>
          <a:p>
            <a:pPr marL="0" indent="0">
              <a:buNone/>
            </a:pPr>
            <a:r>
              <a:rPr lang="ja-JP" altLang="en-US" sz="1200" dirty="0"/>
              <a:t>活用します</a:t>
            </a:r>
            <a:r>
              <a:rPr lang="ja-JP" altLang="en-US" sz="1200" dirty="0" smtClean="0"/>
              <a:t>。</a:t>
            </a:r>
            <a:endParaRPr lang="en-US" altLang="ja-JP" sz="1200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260648" y="2771800"/>
            <a:ext cx="64087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59720" y="4788024"/>
            <a:ext cx="64087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216521" y="6372200"/>
            <a:ext cx="64087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0048" y="6516216"/>
            <a:ext cx="1987304" cy="109906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>
          <a:xfrm>
            <a:off x="5229200" y="8693679"/>
            <a:ext cx="1600200" cy="486833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chemeClr val="tx1"/>
                </a:solidFill>
              </a:rPr>
              <a:t>8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3" name="左矢印 22"/>
          <p:cNvSpPr/>
          <p:nvPr/>
        </p:nvSpPr>
        <p:spPr>
          <a:xfrm>
            <a:off x="5510716" y="7051183"/>
            <a:ext cx="432048" cy="144016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左矢印 14"/>
          <p:cNvSpPr/>
          <p:nvPr/>
        </p:nvSpPr>
        <p:spPr>
          <a:xfrm>
            <a:off x="5571237" y="7290033"/>
            <a:ext cx="550633" cy="196974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71339" y="6979175"/>
            <a:ext cx="288032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dirty="0"/>
              <a:t>①</a:t>
            </a:r>
            <a:endParaRPr kumimoji="1" lang="ja-JP" altLang="en-US" sz="105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165304" y="7270412"/>
            <a:ext cx="25202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/>
              <a:t>②</a:t>
            </a:r>
            <a:endParaRPr kumimoji="1" lang="ja-JP" altLang="en-US" sz="105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820" y="7668344"/>
            <a:ext cx="1981532" cy="100641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4293096" y="6516216"/>
            <a:ext cx="288032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dirty="0"/>
              <a:t>１</a:t>
            </a:r>
            <a:endParaRPr kumimoji="1" lang="ja-JP" altLang="en-US" sz="105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293096" y="7702460"/>
            <a:ext cx="288032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/>
              <a:t>2</a:t>
            </a:r>
            <a:endParaRPr kumimoji="1" lang="ja-JP" altLang="en-US" sz="105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798" y="827584"/>
            <a:ext cx="2384741" cy="158417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3095" y="2864070"/>
            <a:ext cx="2310483" cy="186349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6" name="円/楕円 25"/>
          <p:cNvSpPr/>
          <p:nvPr/>
        </p:nvSpPr>
        <p:spPr>
          <a:xfrm>
            <a:off x="6017222" y="2845169"/>
            <a:ext cx="608011" cy="2553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053" y="4860032"/>
            <a:ext cx="2211299" cy="143129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314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5052</TotalTime>
  <Words>2379</Words>
  <Application>Microsoft Office PowerPoint</Application>
  <PresentationFormat>画面に合わせる (4:3)</PresentationFormat>
  <Paragraphs>439</Paragraphs>
  <Slides>12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BIZ UDPゴシック</vt:lpstr>
      <vt:lpstr>ＭＳ Ｐゴシック</vt:lpstr>
      <vt:lpstr>ＭＳ ゴシック</vt:lpstr>
      <vt:lpstr>Arial</vt:lpstr>
      <vt:lpstr>Calibri</vt:lpstr>
      <vt:lpstr>Office ​​テーマ</vt:lpstr>
      <vt:lpstr>避難確保計画における 防災情報収集マニュアル</vt:lpstr>
      <vt:lpstr>大牟田市のページ（あなたの街の防災情報）</vt:lpstr>
      <vt:lpstr>台風情報</vt:lpstr>
      <vt:lpstr>気象レーダー 1時間先 気象レーダー15時間先</vt:lpstr>
      <vt:lpstr>土砂災害の危険度分布 大雨警報（浸水害）の危険度分布 洪水警報の危険度分布</vt:lpstr>
      <vt:lpstr>注意報・警報の確認</vt:lpstr>
      <vt:lpstr>１０分雨量[ 歴木・小浜・アメダス(笹原) ]</vt:lpstr>
      <vt:lpstr>１０分雨量[ 歴木・小浜・アメダス(笹原) ]（つづき）</vt:lpstr>
      <vt:lpstr>水位情報　　堂面川（畔切橋）・諏訪川（臼井橋）</vt:lpstr>
      <vt:lpstr>福岡県　土砂災害危険度情報</vt:lpstr>
      <vt:lpstr>福岡県　土砂災害危険度情報（つづき）</vt:lpstr>
      <vt:lpstr>　　　　　　　　　大牟田市防災専用ホームページ 　　　大牟田市　防災リアルタイム情報  ・災害時の被害発生箇所の画像や通行止め情報をはじめ、 雨量や 　河川水位、避難所の開設状況などをリアルタイム で確認できます。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金子　佳紘</dc:creator>
  <cp:lastModifiedBy>谷川　秀和</cp:lastModifiedBy>
  <cp:revision>300</cp:revision>
  <cp:lastPrinted>2023-07-27T07:48:20Z</cp:lastPrinted>
  <dcterms:created xsi:type="dcterms:W3CDTF">2021-02-17T09:10:11Z</dcterms:created>
  <dcterms:modified xsi:type="dcterms:W3CDTF">2023-07-27T08:32:37Z</dcterms:modified>
</cp:coreProperties>
</file>